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4"/>
  </p:notesMasterIdLst>
  <p:sldIdLst>
    <p:sldId id="256" r:id="rId2"/>
    <p:sldId id="278" r:id="rId3"/>
    <p:sldId id="304" r:id="rId4"/>
    <p:sldId id="280" r:id="rId5"/>
    <p:sldId id="281" r:id="rId6"/>
    <p:sldId id="296" r:id="rId7"/>
    <p:sldId id="305" r:id="rId8"/>
    <p:sldId id="283" r:id="rId9"/>
    <p:sldId id="285" r:id="rId10"/>
    <p:sldId id="287" r:id="rId11"/>
    <p:sldId id="289" r:id="rId12"/>
    <p:sldId id="288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6B3"/>
    <a:srgbClr val="1671B0"/>
    <a:srgbClr val="0808FF"/>
    <a:srgbClr val="000000"/>
    <a:srgbClr val="4472C4"/>
    <a:srgbClr val="038003"/>
    <a:srgbClr val="FF0000"/>
    <a:srgbClr val="9860FE"/>
    <a:srgbClr val="0000FF"/>
    <a:srgbClr val="FFB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80" autoAdjust="0"/>
  </p:normalViewPr>
  <p:slideViewPr>
    <p:cSldViewPr snapToGrid="0">
      <p:cViewPr varScale="1">
        <p:scale>
          <a:sx n="93" d="100"/>
          <a:sy n="93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7EF28-1484-48B4-9B1D-142F35E6DA60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49C145B9-B365-49C1-B9BF-A2120F2916CA}">
      <dgm:prSet phldrT="[Text]"/>
      <dgm:spPr>
        <a:solidFill>
          <a:srgbClr val="C0C0C0"/>
        </a:solidFill>
        <a:effectLst>
          <a:softEdge rad="114300"/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EMDE?</a:t>
          </a:r>
        </a:p>
      </dgm:t>
    </dgm:pt>
    <dgm:pt modelId="{FCDF1A94-957B-483B-BC4F-8BD5E9EB3C02}" type="parTrans" cxnId="{91A90499-B68A-4E2F-A6C7-EC86ABBB42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EE6AB91-1E4B-479C-B6C1-B0B6F0D3312C}" type="sibTrans" cxnId="{91A90499-B68A-4E2F-A6C7-EC86ABBB42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D8BDC7-6229-4D88-B5CA-CC2F275E80EF}">
      <dgm:prSet phldrT="[Text]"/>
      <dgm:spPr>
        <a:solidFill>
          <a:srgbClr val="FFB499"/>
        </a:solidFill>
        <a:effectLst>
          <a:softEdge rad="114300"/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Radiation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domination</a:t>
          </a:r>
        </a:p>
      </dgm:t>
    </dgm:pt>
    <dgm:pt modelId="{A368E096-FB7F-4967-AD93-127D23C1D2AB}" type="parTrans" cxnId="{2E97E6C7-D3CA-4B58-B7BB-B003CD8A649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46316D3-180C-4F01-8076-AB5773FC2DDD}" type="sibTrans" cxnId="{2E97E6C7-D3CA-4B58-B7BB-B003CD8A649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A2964C1-A6C8-49F4-8EC7-4CC80E9E99D8}">
      <dgm:prSet phldrT="[Text]"/>
      <dgm:spPr>
        <a:solidFill>
          <a:srgbClr val="C0C0C0"/>
        </a:solidFill>
        <a:effectLst>
          <a:softEdge rad="114300"/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Matter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domination</a:t>
          </a:r>
        </a:p>
      </dgm:t>
    </dgm:pt>
    <dgm:pt modelId="{C6ABDD77-3204-4EFD-A1FC-8C3AA892D4DD}" type="parTrans" cxnId="{8E29C968-F91D-4AA9-8B5E-7FDCBEF6AB1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B8B8D9-699D-435E-A22A-D136DD222B8D}" type="sibTrans" cxnId="{8E29C968-F91D-4AA9-8B5E-7FDCBEF6AB1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3B1E19-0C91-4AD5-A094-87591B34C7D1}">
      <dgm:prSet phldrT="[Text]"/>
      <dgm:spPr>
        <a:solidFill>
          <a:srgbClr val="9999FF"/>
        </a:solidFill>
        <a:effectLst>
          <a:softEdge rad="114300"/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Dark energy</a:t>
          </a:r>
        </a:p>
      </dgm:t>
    </dgm:pt>
    <dgm:pt modelId="{B94E5C91-D117-433C-BAA9-F486619C221E}" type="parTrans" cxnId="{8CE0EC93-0932-4F49-BF2F-E3472540202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341990-E054-49E1-9E55-3B3BCD9154F1}" type="sibTrans" cxnId="{8CE0EC93-0932-4F49-BF2F-E3472540202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4692B8A-5AEA-4918-A00C-6BE76AE46683}">
      <dgm:prSet phldrT="[Text]"/>
      <dgm:spPr>
        <a:solidFill>
          <a:srgbClr val="9999FF"/>
        </a:solidFill>
        <a:effectLst>
          <a:softEdge rad="114300"/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Inflation</a:t>
          </a:r>
        </a:p>
      </dgm:t>
    </dgm:pt>
    <dgm:pt modelId="{9CF441A0-BDE2-4311-A5AF-0F634C923FED}" type="parTrans" cxnId="{BD02D244-BFA4-43A4-9B61-8806C13FD444}">
      <dgm:prSet/>
      <dgm:spPr/>
      <dgm:t>
        <a:bodyPr/>
        <a:lstStyle/>
        <a:p>
          <a:endParaRPr lang="en-US"/>
        </a:p>
      </dgm:t>
    </dgm:pt>
    <dgm:pt modelId="{B9AF63E0-DDF0-470C-A51D-17DA0194CCB4}" type="sibTrans" cxnId="{BD02D244-BFA4-43A4-9B61-8806C13FD444}">
      <dgm:prSet/>
      <dgm:spPr/>
      <dgm:t>
        <a:bodyPr/>
        <a:lstStyle/>
        <a:p>
          <a:endParaRPr lang="en-US"/>
        </a:p>
      </dgm:t>
    </dgm:pt>
    <dgm:pt modelId="{5CCC18B2-E9CC-4622-ACE5-46D4612C4112}" type="pres">
      <dgm:prSet presAssocID="{2AD7EF28-1484-48B4-9B1D-142F35E6DA60}" presName="Name0" presStyleCnt="0">
        <dgm:presLayoutVars>
          <dgm:dir/>
          <dgm:animLvl val="lvl"/>
          <dgm:resizeHandles val="exact"/>
        </dgm:presLayoutVars>
      </dgm:prSet>
      <dgm:spPr/>
    </dgm:pt>
    <dgm:pt modelId="{EEC94371-04D4-406C-AF9B-A38D1C155DE2}" type="pres">
      <dgm:prSet presAssocID="{14692B8A-5AEA-4918-A00C-6BE76AE46683}" presName="parTxOnly" presStyleLbl="node1" presStyleIdx="0" presStyleCnt="5" custScaleX="9031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5C1E6F31-1BA6-4578-BC9C-7FFF52DEA855}" type="pres">
      <dgm:prSet presAssocID="{B9AF63E0-DDF0-470C-A51D-17DA0194CCB4}" presName="parTxOnlySpace" presStyleCnt="0"/>
      <dgm:spPr/>
    </dgm:pt>
    <dgm:pt modelId="{FBE7B444-2BA4-403D-B14E-BDB39A9DFD4B}" type="pres">
      <dgm:prSet presAssocID="{49C145B9-B365-49C1-B9BF-A2120F2916CA}" presName="parTxOnly" presStyleLbl="node1" presStyleIdx="1" presStyleCnt="5" custScaleX="5624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9C23FD04-3CF8-4FED-9FFA-26A9CCF7DBD6}" type="pres">
      <dgm:prSet presAssocID="{3EE6AB91-1E4B-479C-B6C1-B0B6F0D3312C}" presName="parTxOnlySpace" presStyleCnt="0"/>
      <dgm:spPr/>
    </dgm:pt>
    <dgm:pt modelId="{CA8E2F79-440D-4E51-9863-D7EE9034FD64}" type="pres">
      <dgm:prSet presAssocID="{29D8BDC7-6229-4D88-B5CA-CC2F275E80EF}" presName="parTxOnly" presStyleLbl="node1" presStyleIdx="2" presStyleCnt="5" custScaleX="12360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A92D3683-2C83-45FA-AA10-60A780B27A51}" type="pres">
      <dgm:prSet presAssocID="{646316D3-180C-4F01-8076-AB5773FC2DDD}" presName="parTxOnlySpace" presStyleCnt="0"/>
      <dgm:spPr/>
    </dgm:pt>
    <dgm:pt modelId="{75B10D19-EF29-4D84-8681-8F9DF12A6EEC}" type="pres">
      <dgm:prSet presAssocID="{BA2964C1-A6C8-49F4-8EC7-4CC80E9E99D8}" presName="parTxOnly" presStyleLbl="node1" presStyleIdx="3" presStyleCnt="5" custScaleX="8900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7A02FF18-D054-4B78-A8E0-F632E8D9C05C}" type="pres">
      <dgm:prSet presAssocID="{BCB8B8D9-699D-435E-A22A-D136DD222B8D}" presName="parTxOnlySpace" presStyleCnt="0"/>
      <dgm:spPr/>
    </dgm:pt>
    <dgm:pt modelId="{2B63780C-06F1-48C9-9E7D-5D9D39B346D0}" type="pres">
      <dgm:prSet presAssocID="{513B1E19-0C91-4AD5-A094-87591B34C7D1}" presName="parTxOnly" presStyleLbl="node1" presStyleIdx="4" presStyleCnt="5" custScaleX="70140">
        <dgm:presLayoutVars>
          <dgm:chMax val="0"/>
          <dgm:chPref val="0"/>
          <dgm:bulletEnabled val="1"/>
        </dgm:presLayoutVars>
      </dgm:prSet>
      <dgm:spPr>
        <a:prstGeom prst="homePlate">
          <a:avLst/>
        </a:prstGeom>
      </dgm:spPr>
    </dgm:pt>
  </dgm:ptLst>
  <dgm:cxnLst>
    <dgm:cxn modelId="{EEBF0A31-0E46-4F1E-B182-9659EBD38B1D}" type="presOf" srcId="{29D8BDC7-6229-4D88-B5CA-CC2F275E80EF}" destId="{CA8E2F79-440D-4E51-9863-D7EE9034FD64}" srcOrd="0" destOrd="0" presId="urn:microsoft.com/office/officeart/2005/8/layout/chevron1"/>
    <dgm:cxn modelId="{F2D6F239-0BFE-49CE-B098-34351E1769F6}" type="presOf" srcId="{49C145B9-B365-49C1-B9BF-A2120F2916CA}" destId="{FBE7B444-2BA4-403D-B14E-BDB39A9DFD4B}" srcOrd="0" destOrd="0" presId="urn:microsoft.com/office/officeart/2005/8/layout/chevron1"/>
    <dgm:cxn modelId="{BD02D244-BFA4-43A4-9B61-8806C13FD444}" srcId="{2AD7EF28-1484-48B4-9B1D-142F35E6DA60}" destId="{14692B8A-5AEA-4918-A00C-6BE76AE46683}" srcOrd="0" destOrd="0" parTransId="{9CF441A0-BDE2-4311-A5AF-0F634C923FED}" sibTransId="{B9AF63E0-DDF0-470C-A51D-17DA0194CCB4}"/>
    <dgm:cxn modelId="{8E29C968-F91D-4AA9-8B5E-7FDCBEF6AB1E}" srcId="{2AD7EF28-1484-48B4-9B1D-142F35E6DA60}" destId="{BA2964C1-A6C8-49F4-8EC7-4CC80E9E99D8}" srcOrd="3" destOrd="0" parTransId="{C6ABDD77-3204-4EFD-A1FC-8C3AA892D4DD}" sibTransId="{BCB8B8D9-699D-435E-A22A-D136DD222B8D}"/>
    <dgm:cxn modelId="{69678A88-6802-413F-A19D-71888FBA5C9A}" type="presOf" srcId="{BA2964C1-A6C8-49F4-8EC7-4CC80E9E99D8}" destId="{75B10D19-EF29-4D84-8681-8F9DF12A6EEC}" srcOrd="0" destOrd="0" presId="urn:microsoft.com/office/officeart/2005/8/layout/chevron1"/>
    <dgm:cxn modelId="{8CE0EC93-0932-4F49-BF2F-E3472540202B}" srcId="{2AD7EF28-1484-48B4-9B1D-142F35E6DA60}" destId="{513B1E19-0C91-4AD5-A094-87591B34C7D1}" srcOrd="4" destOrd="0" parTransId="{B94E5C91-D117-433C-BAA9-F486619C221E}" sibTransId="{84341990-E054-49E1-9E55-3B3BCD9154F1}"/>
    <dgm:cxn modelId="{F47C5496-7D97-4302-986B-56E75AF41739}" type="presOf" srcId="{14692B8A-5AEA-4918-A00C-6BE76AE46683}" destId="{EEC94371-04D4-406C-AF9B-A38D1C155DE2}" srcOrd="0" destOrd="0" presId="urn:microsoft.com/office/officeart/2005/8/layout/chevron1"/>
    <dgm:cxn modelId="{91A90499-B68A-4E2F-A6C7-EC86ABBB42F1}" srcId="{2AD7EF28-1484-48B4-9B1D-142F35E6DA60}" destId="{49C145B9-B365-49C1-B9BF-A2120F2916CA}" srcOrd="1" destOrd="0" parTransId="{FCDF1A94-957B-483B-BC4F-8BD5E9EB3C02}" sibTransId="{3EE6AB91-1E4B-479C-B6C1-B0B6F0D3312C}"/>
    <dgm:cxn modelId="{45DEEAAE-A2AD-4A24-BC46-C13FB39492B5}" type="presOf" srcId="{2AD7EF28-1484-48B4-9B1D-142F35E6DA60}" destId="{5CCC18B2-E9CC-4622-ACE5-46D4612C4112}" srcOrd="0" destOrd="0" presId="urn:microsoft.com/office/officeart/2005/8/layout/chevron1"/>
    <dgm:cxn modelId="{2E97E6C7-D3CA-4B58-B7BB-B003CD8A6496}" srcId="{2AD7EF28-1484-48B4-9B1D-142F35E6DA60}" destId="{29D8BDC7-6229-4D88-B5CA-CC2F275E80EF}" srcOrd="2" destOrd="0" parTransId="{A368E096-FB7F-4967-AD93-127D23C1D2AB}" sibTransId="{646316D3-180C-4F01-8076-AB5773FC2DDD}"/>
    <dgm:cxn modelId="{56147AEA-CB36-4883-B262-42CD7260CEC8}" type="presOf" srcId="{513B1E19-0C91-4AD5-A094-87591B34C7D1}" destId="{2B63780C-06F1-48C9-9E7D-5D9D39B346D0}" srcOrd="0" destOrd="0" presId="urn:microsoft.com/office/officeart/2005/8/layout/chevron1"/>
    <dgm:cxn modelId="{500AE689-80DE-4777-A503-080D3ED6057F}" type="presParOf" srcId="{5CCC18B2-E9CC-4622-ACE5-46D4612C4112}" destId="{EEC94371-04D4-406C-AF9B-A38D1C155DE2}" srcOrd="0" destOrd="0" presId="urn:microsoft.com/office/officeart/2005/8/layout/chevron1"/>
    <dgm:cxn modelId="{7B779777-D9EF-40D5-973A-3769DB4F40ED}" type="presParOf" srcId="{5CCC18B2-E9CC-4622-ACE5-46D4612C4112}" destId="{5C1E6F31-1BA6-4578-BC9C-7FFF52DEA855}" srcOrd="1" destOrd="0" presId="urn:microsoft.com/office/officeart/2005/8/layout/chevron1"/>
    <dgm:cxn modelId="{D4AC2079-E84B-47CA-A582-2B79896382FD}" type="presParOf" srcId="{5CCC18B2-E9CC-4622-ACE5-46D4612C4112}" destId="{FBE7B444-2BA4-403D-B14E-BDB39A9DFD4B}" srcOrd="2" destOrd="0" presId="urn:microsoft.com/office/officeart/2005/8/layout/chevron1"/>
    <dgm:cxn modelId="{414BF921-051A-41D9-99AF-76D09D92D842}" type="presParOf" srcId="{5CCC18B2-E9CC-4622-ACE5-46D4612C4112}" destId="{9C23FD04-3CF8-4FED-9FFA-26A9CCF7DBD6}" srcOrd="3" destOrd="0" presId="urn:microsoft.com/office/officeart/2005/8/layout/chevron1"/>
    <dgm:cxn modelId="{DC0DB4DE-C231-41E4-B43C-B1C09F0DE177}" type="presParOf" srcId="{5CCC18B2-E9CC-4622-ACE5-46D4612C4112}" destId="{CA8E2F79-440D-4E51-9863-D7EE9034FD64}" srcOrd="4" destOrd="0" presId="urn:microsoft.com/office/officeart/2005/8/layout/chevron1"/>
    <dgm:cxn modelId="{B88C9C10-0759-43AC-A6AE-9F32A144C51A}" type="presParOf" srcId="{5CCC18B2-E9CC-4622-ACE5-46D4612C4112}" destId="{A92D3683-2C83-45FA-AA10-60A780B27A51}" srcOrd="5" destOrd="0" presId="urn:microsoft.com/office/officeart/2005/8/layout/chevron1"/>
    <dgm:cxn modelId="{563C997D-8D8A-484C-90C2-ECA134795C90}" type="presParOf" srcId="{5CCC18B2-E9CC-4622-ACE5-46D4612C4112}" destId="{75B10D19-EF29-4D84-8681-8F9DF12A6EEC}" srcOrd="6" destOrd="0" presId="urn:microsoft.com/office/officeart/2005/8/layout/chevron1"/>
    <dgm:cxn modelId="{9405A369-4072-48EC-81C3-A5EC14328517}" type="presParOf" srcId="{5CCC18B2-E9CC-4622-ACE5-46D4612C4112}" destId="{7A02FF18-D054-4B78-A8E0-F632E8D9C05C}" srcOrd="7" destOrd="0" presId="urn:microsoft.com/office/officeart/2005/8/layout/chevron1"/>
    <dgm:cxn modelId="{0F0569B8-9A98-4920-A330-E0AB63A4B9D0}" type="presParOf" srcId="{5CCC18B2-E9CC-4622-ACE5-46D4612C4112}" destId="{2B63780C-06F1-48C9-9E7D-5D9D39B346D0}" srcOrd="8" destOrd="0" presId="urn:microsoft.com/office/officeart/2005/8/layout/chevron1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94371-04D4-406C-AF9B-A38D1C155DE2}">
      <dsp:nvSpPr>
        <dsp:cNvPr id="0" name=""/>
        <dsp:cNvSpPr/>
      </dsp:nvSpPr>
      <dsp:spPr>
        <a:xfrm>
          <a:off x="713" y="0"/>
          <a:ext cx="2705235" cy="1076949"/>
        </a:xfrm>
        <a:prstGeom prst="rect">
          <a:avLst/>
        </a:prstGeom>
        <a:solidFill>
          <a:srgbClr val="9999FF"/>
        </a:solidFill>
        <a:ln>
          <a:noFill/>
        </a:ln>
        <a:effectLst>
          <a:softEdge rad="1143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Inflation</a:t>
          </a:r>
        </a:p>
      </dsp:txBody>
      <dsp:txXfrm>
        <a:off x="713" y="0"/>
        <a:ext cx="2705235" cy="1076949"/>
      </dsp:txXfrm>
    </dsp:sp>
    <dsp:sp modelId="{FBE7B444-2BA4-403D-B14E-BDB39A9DFD4B}">
      <dsp:nvSpPr>
        <dsp:cNvPr id="0" name=""/>
        <dsp:cNvSpPr/>
      </dsp:nvSpPr>
      <dsp:spPr>
        <a:xfrm>
          <a:off x="2406408" y="0"/>
          <a:ext cx="1684852" cy="1076949"/>
        </a:xfrm>
        <a:prstGeom prst="rect">
          <a:avLst/>
        </a:prstGeom>
        <a:solidFill>
          <a:srgbClr val="C0C0C0"/>
        </a:solidFill>
        <a:ln>
          <a:noFill/>
        </a:ln>
        <a:effectLst>
          <a:softEdge rad="1143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EMDE?</a:t>
          </a:r>
        </a:p>
      </dsp:txBody>
      <dsp:txXfrm>
        <a:off x="2406408" y="0"/>
        <a:ext cx="1684852" cy="1076949"/>
      </dsp:txXfrm>
    </dsp:sp>
    <dsp:sp modelId="{CA8E2F79-440D-4E51-9863-D7EE9034FD64}">
      <dsp:nvSpPr>
        <dsp:cNvPr id="0" name=""/>
        <dsp:cNvSpPr/>
      </dsp:nvSpPr>
      <dsp:spPr>
        <a:xfrm>
          <a:off x="3791721" y="0"/>
          <a:ext cx="3702374" cy="1076949"/>
        </a:xfrm>
        <a:prstGeom prst="rect">
          <a:avLst/>
        </a:prstGeom>
        <a:solidFill>
          <a:srgbClr val="FFB499"/>
        </a:solidFill>
        <a:ln>
          <a:noFill/>
        </a:ln>
        <a:effectLst>
          <a:softEdge rad="1143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Radiation</a:t>
          </a:r>
          <a:br>
            <a:rPr lang="en-US" sz="3400" kern="1200" dirty="0">
              <a:solidFill>
                <a:schemeClr val="tx1"/>
              </a:solidFill>
            </a:rPr>
          </a:br>
          <a:r>
            <a:rPr lang="en-US" sz="3400" kern="1200" dirty="0">
              <a:solidFill>
                <a:schemeClr val="tx1"/>
              </a:solidFill>
            </a:rPr>
            <a:t>domination</a:t>
          </a:r>
        </a:p>
      </dsp:txBody>
      <dsp:txXfrm>
        <a:off x="3791721" y="0"/>
        <a:ext cx="3702374" cy="1076949"/>
      </dsp:txXfrm>
    </dsp:sp>
    <dsp:sp modelId="{75B10D19-EF29-4D84-8681-8F9DF12A6EEC}">
      <dsp:nvSpPr>
        <dsp:cNvPr id="0" name=""/>
        <dsp:cNvSpPr/>
      </dsp:nvSpPr>
      <dsp:spPr>
        <a:xfrm>
          <a:off x="7194556" y="0"/>
          <a:ext cx="2665996" cy="1076949"/>
        </a:xfrm>
        <a:prstGeom prst="rect">
          <a:avLst/>
        </a:prstGeom>
        <a:solidFill>
          <a:srgbClr val="C0C0C0"/>
        </a:solidFill>
        <a:ln>
          <a:noFill/>
        </a:ln>
        <a:effectLst>
          <a:softEdge rad="1143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Matter</a:t>
          </a:r>
          <a:br>
            <a:rPr lang="en-US" sz="3400" kern="1200" dirty="0">
              <a:solidFill>
                <a:schemeClr val="tx1"/>
              </a:solidFill>
            </a:rPr>
          </a:br>
          <a:r>
            <a:rPr lang="en-US" sz="3400" kern="1200" dirty="0">
              <a:solidFill>
                <a:schemeClr val="tx1"/>
              </a:solidFill>
            </a:rPr>
            <a:t>domination</a:t>
          </a:r>
        </a:p>
      </dsp:txBody>
      <dsp:txXfrm>
        <a:off x="7194556" y="0"/>
        <a:ext cx="2665996" cy="1076949"/>
      </dsp:txXfrm>
    </dsp:sp>
    <dsp:sp modelId="{2B63780C-06F1-48C9-9E7D-5D9D39B346D0}">
      <dsp:nvSpPr>
        <dsp:cNvPr id="0" name=""/>
        <dsp:cNvSpPr/>
      </dsp:nvSpPr>
      <dsp:spPr>
        <a:xfrm>
          <a:off x="9561012" y="0"/>
          <a:ext cx="2100973" cy="1076949"/>
        </a:xfrm>
        <a:prstGeom prst="homePlate">
          <a:avLst/>
        </a:prstGeom>
        <a:solidFill>
          <a:srgbClr val="9999FF"/>
        </a:solidFill>
        <a:ln>
          <a:noFill/>
        </a:ln>
        <a:effectLst>
          <a:softEdge rad="1143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Dark energy</a:t>
          </a:r>
        </a:p>
      </dsp:txBody>
      <dsp:txXfrm>
        <a:off x="9561012" y="0"/>
        <a:ext cx="1831736" cy="1076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1"/>
            <a:ext cx="3011699" cy="463407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399F4DF3-DF1D-4F3A-B7CD-56FD8434D6FA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3" rIns="92485" bIns="462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5" tIns="46243" rIns="92485" bIns="462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9"/>
            <a:ext cx="3011699" cy="463406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689B62B3-C264-4BBF-91D2-8ACFB183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2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8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4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8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0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4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4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5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4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10" indent="-17341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2B3-C264-4BBF-91D2-8ACFB18374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9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7553-41F1-4604-AF31-E23271492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67AB1-D865-4A1A-A6B1-765F195CD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5FDCD-548E-4692-A233-11B940F5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11A6-405A-43A0-876B-85B3F21486DA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18CE0-32C9-4F82-81F8-7BB7E717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EDC9F-560E-4A87-B4C5-F5ADC605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B196-7969-4DE3-8EB6-D4AD530A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E9D6E-8621-410F-B89C-2F28F70C7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DDEBA-3516-4566-9D91-A05AC400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0BDB-6901-4AB8-A834-2EC1372AEE98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2EE16-AF51-4A2B-9A07-142DA599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540F-C038-4147-BED3-1AA54B186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0ED5A-1DA6-4BDF-BF07-11926AC32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A8B14-0D11-431C-891C-69CF46708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249F7-49BB-468B-A70F-616C5674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F729-D06E-4FA3-91EA-FA92B6457DF6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E1165-D4CC-4D16-B585-AF8494EB0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5B4D1-C535-446C-9D4E-F5E045F3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5EA38-362C-408D-B27D-B6679D51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F052-6326-4282-91C2-A5B5A52E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7E1C4-FCE2-429B-B617-523D007E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EFCC-EDDC-4179-8F99-74F118D9E8D7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42402-2ADA-4D10-9335-7C8728D7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B7B1-040E-4AE0-A70C-17D0A73D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318164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C7391D-579C-46AC-931A-3071632AEE9A}" type="slidenum">
              <a:rPr lang="en-US" smtClean="0"/>
              <a:pPr/>
              <a:t>‹#›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29516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A512B-21A3-474F-AB50-B17361D9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96B13-DA37-448B-902E-AD2C99E1F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A0629-0956-4E58-8D87-4084A9981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5E3BA-67FA-47DB-88EC-6900588C06B3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DD8BE-12B2-413E-8DDB-67350548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9E4034-1622-4ABA-B293-29ED2188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318164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C7391D-579C-46AC-931A-3071632AEE9A}" type="slidenum">
              <a:rPr lang="en-US" smtClean="0"/>
              <a:pPr/>
              <a:t>‹#›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63799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0F24-341C-488E-8542-CF82CD6F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6FD6-C9F7-45E3-B8C3-7C5FD79BB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FA966-69DB-423D-B1F5-EEC1E8BED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39A4F-A7B0-4466-99F6-DE09B225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D123-CE73-4664-987E-80AFA673458F}" type="datetime1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0A446-89AC-432B-869F-22243883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A8A9C78-4841-404E-A4B4-257E81C1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318164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C7391D-579C-46AC-931A-3071632AEE9A}" type="slidenum">
              <a:rPr lang="en-US" smtClean="0"/>
              <a:pPr/>
              <a:t>‹#›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203373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1F48-606D-4116-B695-9047C64F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B5681-062D-4318-B707-AECD92764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981BB-0138-48DB-A31C-BFD9124E4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4716-CCE8-42B1-9251-546FE4320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66972-4F55-47AC-A19C-34BA0F0BF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83C1D-C211-4DD6-AB3E-61AFB1CB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B1A9-4905-4BC5-9F3E-14526363A8CF}" type="datetime1">
              <a:rPr lang="en-US" smtClean="0"/>
              <a:t>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E1E67C-DCAC-47CE-8A03-02D179A4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D0321A-CE64-4993-A1E1-1905640C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318164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C7391D-579C-46AC-931A-3071632AEE9A}" type="slidenum">
              <a:rPr lang="en-US" smtClean="0"/>
              <a:pPr/>
              <a:t>‹#›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25382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DD6F-2E8E-468D-B4A7-1105AB33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6AB5C-0D3E-40D4-BA78-9892228E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7BF4E-391C-4384-A8B8-6996A9583017}" type="datetime1">
              <a:rPr lang="en-US" smtClean="0"/>
              <a:t>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646A-683F-4835-8060-640F21FD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BF81F-A8A6-4F59-BE31-E295A449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8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2D9C-FFFF-4715-B684-D01F2F49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9B7B-80D1-4338-B791-C1A10F64D500}" type="datetime1">
              <a:rPr lang="en-US" smtClean="0"/>
              <a:t>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0D3AC-A5A2-41DA-A9D1-84724351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17103-67B5-4E49-BDA5-A40725EC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CF15-47E3-43AA-A949-A9FBB8DD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F089-1FED-4763-ACF6-0C670C4F0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ED397-230A-4439-89AA-0571C4D88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EDE20-0E2F-489B-BB83-28E2FAE1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FBC5-B1AD-4A60-9221-60E97FB6ADD5}" type="datetime1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E9395-D5F7-4A41-86B2-643957C9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C006C-CB54-4FF3-A5B6-4DBD6E79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36A5-10D6-4ED9-B14A-95E112AB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08824-AFEF-456B-9452-155C2E0D5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1B000-B90A-460C-876F-BC178C994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B7FEA-32D7-491C-BE1A-982B6F1B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19E5-A19A-430C-ACB6-7A6A1D827CE0}" type="datetime1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9A25-7111-42CB-8A72-ED073A6F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54C1F-12CD-4515-A866-4F160D8E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0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86D0-99E8-4903-9326-DE1BE936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1E7FF-3ED8-4A85-B36F-863E6DAE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6A6B3-7247-4429-B053-564076026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04D7-8D06-45E1-AFA8-9D91841E06DB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DB6A9-DD3E-432C-9D6E-C882935FE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A114E-E73F-4690-8782-A938637ED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80C7-CB5D-43DA-BC5D-53ADD8E12091}" type="slidenum">
              <a:rPr lang="en-US" smtClean="0"/>
              <a:pPr/>
              <a:t>‹#›</a:t>
            </a:fld>
            <a:r>
              <a:rPr lang="en-US" dirty="0"/>
              <a:t>/33</a:t>
            </a:r>
          </a:p>
        </p:txBody>
      </p:sp>
    </p:spTree>
    <p:extLst>
      <p:ext uri="{BB962C8B-B14F-4D97-AF65-F5344CB8AC3E}">
        <p14:creationId xmlns:p14="http://schemas.microsoft.com/office/powerpoint/2010/main" val="150293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0.png"/><Relationship Id="rId5" Type="http://schemas.openxmlformats.org/officeDocument/2006/relationships/image" Target="../media/image25.tmp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m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5.xml"/><Relationship Id="rId7" Type="http://schemas.openxmlformats.org/officeDocument/2006/relationships/image" Target="../media/image18.tm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tmp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tm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9" Type="http://schemas.openxmlformats.org/officeDocument/2006/relationships/image" Target="../media/image23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tm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69.png"/><Relationship Id="rId10" Type="http://schemas.openxmlformats.org/officeDocument/2006/relationships/image" Target="../media/image27.png"/><Relationship Id="rId4" Type="http://schemas.openxmlformats.org/officeDocument/2006/relationships/image" Target="../media/image25.tmp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1FBA5DD-2529-4895-98B7-BE5659AA7C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0339" y="-36601"/>
            <a:ext cx="12280185" cy="12212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F3F14-AC15-48D5-AF4D-093CB54A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752" y="1094253"/>
            <a:ext cx="9144000" cy="1599978"/>
          </a:xfrm>
          <a:noFill/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The gamma-ray signature of an early matter-dominated 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F99AC-32D8-4868-8F0A-CC76B6AF4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4256"/>
            <a:ext cx="4572000" cy="1681017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Sten Delos </a:t>
            </a:r>
          </a:p>
          <a:p>
            <a:pPr algn="r"/>
            <a:r>
              <a:rPr lang="en-US" sz="3600" dirty="0">
                <a:solidFill>
                  <a:schemeClr val="accent2"/>
                </a:solidFill>
              </a:rPr>
              <a:t>Adrienne </a:t>
            </a:r>
            <a:r>
              <a:rPr lang="en-US" sz="3600" dirty="0" err="1">
                <a:solidFill>
                  <a:schemeClr val="accent2"/>
                </a:solidFill>
              </a:rPr>
              <a:t>Erickcek</a:t>
            </a:r>
            <a:endParaRPr lang="en-US" sz="3600" dirty="0">
              <a:solidFill>
                <a:schemeClr val="accent2"/>
              </a:solidFill>
            </a:endParaRPr>
          </a:p>
          <a:p>
            <a:pPr algn="r"/>
            <a:r>
              <a:rPr lang="en-US" sz="3600" dirty="0">
                <a:solidFill>
                  <a:schemeClr val="accent2"/>
                </a:solidFill>
              </a:rPr>
              <a:t>Tim Linden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66A47-3010-4457-954F-300D6A0877C5}"/>
              </a:ext>
            </a:extLst>
          </p:cNvPr>
          <p:cNvSpPr txBox="1"/>
          <p:nvPr/>
        </p:nvSpPr>
        <p:spPr>
          <a:xfrm>
            <a:off x="-1653309" y="4895273"/>
            <a:ext cx="15978909" cy="350058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604E0-83FE-4C9B-9969-E1C97CEDD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6" y="5583822"/>
            <a:ext cx="3528291" cy="971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D6E96-C63B-49DA-8955-B42FD70A6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1" y="5340736"/>
            <a:ext cx="2800363" cy="1400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FD487-B1C9-4938-A4EB-0953D199AF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625" y="5512560"/>
            <a:ext cx="1584799" cy="105653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0BCA126-0D0A-4E17-B242-6EABA19D4D93}"/>
              </a:ext>
            </a:extLst>
          </p:cNvPr>
          <p:cNvSpPr txBox="1">
            <a:spLocks/>
          </p:cNvSpPr>
          <p:nvPr/>
        </p:nvSpPr>
        <p:spPr>
          <a:xfrm>
            <a:off x="6096000" y="3214256"/>
            <a:ext cx="4572000" cy="1681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(UNC-Chapel Hill)</a:t>
            </a:r>
          </a:p>
          <a:p>
            <a:pPr algn="l"/>
            <a:r>
              <a:rPr lang="en-US" sz="3600" dirty="0">
                <a:solidFill>
                  <a:schemeClr val="accent2"/>
                </a:solidFill>
              </a:rPr>
              <a:t>(UNC-Chapel Hill)</a:t>
            </a:r>
          </a:p>
          <a:p>
            <a:pPr algn="l"/>
            <a:r>
              <a:rPr lang="en-US" sz="3600" dirty="0">
                <a:solidFill>
                  <a:schemeClr val="accent2"/>
                </a:solidFill>
              </a:rPr>
              <a:t>(Ohio State University)</a:t>
            </a:r>
          </a:p>
        </p:txBody>
      </p:sp>
    </p:spTree>
    <p:extLst>
      <p:ext uri="{BB962C8B-B14F-4D97-AF65-F5344CB8AC3E}">
        <p14:creationId xmlns:p14="http://schemas.microsoft.com/office/powerpoint/2010/main" val="4027890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33C023E-06AF-48DE-BAD5-662BD9965862}"/>
              </a:ext>
            </a:extLst>
          </p:cNvPr>
          <p:cNvSpPr/>
          <p:nvPr/>
        </p:nvSpPr>
        <p:spPr>
          <a:xfrm>
            <a:off x="959498" y="1273559"/>
            <a:ext cx="7867545" cy="5019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BAC4F-1E23-4BA7-BA7D-B23B3FC0C3E4}"/>
              </a:ext>
            </a:extLst>
          </p:cNvPr>
          <p:cNvSpPr txBox="1"/>
          <p:nvPr/>
        </p:nvSpPr>
        <p:spPr>
          <a:xfrm>
            <a:off x="1353402" y="1360345"/>
            <a:ext cx="74485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Using Fermi-LAT limits on gamma rays from Draco dwarf: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A2D52C-D199-4C55-BC14-36436B26A347}"/>
              </a:ext>
            </a:extLst>
          </p:cNvPr>
          <p:cNvGrpSpPr/>
          <p:nvPr/>
        </p:nvGrpSpPr>
        <p:grpSpPr>
          <a:xfrm>
            <a:off x="1025975" y="1720699"/>
            <a:ext cx="8288466" cy="4494774"/>
            <a:chOff x="1025975" y="1720699"/>
            <a:chExt cx="8288466" cy="44947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61ED1B-49C7-4E0B-B625-75207BD7D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057" y="1837989"/>
              <a:ext cx="7502873" cy="43774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0FF11A-7613-456F-BA3F-D0AC5004D2FF}"/>
                </a:ext>
              </a:extLst>
            </p:cNvPr>
            <p:cNvSpPr txBox="1"/>
            <p:nvPr/>
          </p:nvSpPr>
          <p:spPr>
            <a:xfrm rot="3001225">
              <a:off x="2840033" y="2813645"/>
              <a:ext cx="2586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Thermal relic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C19AA47-EA86-4133-A075-77FAF8CE8837}"/>
                    </a:ext>
                  </a:extLst>
                </p:cNvPr>
                <p:cNvSpPr txBox="1"/>
                <p:nvPr/>
              </p:nvSpPr>
              <p:spPr>
                <a:xfrm>
                  <a:off x="6153801" y="4701950"/>
                  <a:ext cx="26732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𝑅𝐻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=400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C19AA47-EA86-4133-A075-77FAF8CE8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3801" y="4701950"/>
                  <a:ext cx="2673242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DD94AC-FC63-43C3-ABEA-4AA223B7EE6D}"/>
                    </a:ext>
                  </a:extLst>
                </p:cNvPr>
                <p:cNvSpPr txBox="1"/>
                <p:nvPr/>
              </p:nvSpPr>
              <p:spPr>
                <a:xfrm rot="20440404">
                  <a:off x="5971552" y="3672493"/>
                  <a:ext cx="32389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C85C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85C1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85C12"/>
                                </a:solidFill>
                                <a:latin typeface="Cambria Math" panose="02040503050406030204" pitchFamily="18" charset="0"/>
                              </a:rPr>
                              <m:t>𝑐𝑢𝑡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85C1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85C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85C1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85C12"/>
                                </a:solidFill>
                                <a:latin typeface="Cambria Math" panose="02040503050406030204" pitchFamily="18" charset="0"/>
                              </a:rPr>
                              <m:t>𝑅𝐻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85C12"/>
                            </a:solidFill>
                            <a:latin typeface="Cambria Math" panose="02040503050406030204" pitchFamily="18" charset="0"/>
                          </a:rPr>
                          <m:t>=40</m:t>
                        </m:r>
                      </m:oMath>
                    </m:oMathPara>
                  </a14:m>
                  <a:endParaRPr lang="en-US" sz="2400" dirty="0">
                    <a:solidFill>
                      <a:srgbClr val="C85C1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DD94AC-FC63-43C3-ABEA-4AA223B7EE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0404">
                  <a:off x="5971552" y="3672493"/>
                  <a:ext cx="3238949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5C8151-E919-4BB2-B8F2-50E806DA5A72}"/>
                    </a:ext>
                  </a:extLst>
                </p:cNvPr>
                <p:cNvSpPr txBox="1"/>
                <p:nvPr/>
              </p:nvSpPr>
              <p:spPr>
                <a:xfrm rot="20443774">
                  <a:off x="5607412" y="2493146"/>
                  <a:ext cx="37070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𝑐𝑢𝑡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𝑅𝐻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=20</m:t>
                        </m:r>
                      </m:oMath>
                    </m:oMathPara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5C8151-E919-4BB2-B8F2-50E806DA5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3774">
                  <a:off x="5607412" y="2493146"/>
                  <a:ext cx="3707029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2EA21D9C-A2D2-4A20-8DF5-CDF4CEE88B69}"/>
                </a:ext>
              </a:extLst>
            </p:cNvPr>
            <p:cNvSpPr/>
            <p:nvPr/>
          </p:nvSpPr>
          <p:spPr>
            <a:xfrm>
              <a:off x="1025975" y="5064382"/>
              <a:ext cx="1955038" cy="957081"/>
            </a:xfrm>
            <a:prstGeom prst="wedgeRectCallout">
              <a:avLst>
                <a:gd name="adj1" fmla="val 58920"/>
                <a:gd name="adj2" fmla="val -122297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Late freeze-out could alter the power spectrum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D1DC56-93EE-4722-B0FF-0008A89BC6C1}"/>
                </a:ext>
              </a:extLst>
            </p:cNvPr>
            <p:cNvSpPr txBox="1"/>
            <p:nvPr/>
          </p:nvSpPr>
          <p:spPr>
            <a:xfrm>
              <a:off x="4526409" y="3459680"/>
              <a:ext cx="1586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85C12"/>
                  </a:solidFill>
                </a:rPr>
                <a:t>Ruled out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9545B0-22AD-4EFF-AB64-400280C0F9F0}"/>
                </a:ext>
              </a:extLst>
            </p:cNvPr>
            <p:cNvSpPr txBox="1"/>
            <p:nvPr/>
          </p:nvSpPr>
          <p:spPr>
            <a:xfrm>
              <a:off x="2817555" y="2856084"/>
              <a:ext cx="1453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85C12"/>
                  </a:solidFill>
                </a:rPr>
                <a:t>May be ruled out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35A944-FA4E-4FB1-98C2-8F164D146D0E}"/>
                    </a:ext>
                  </a:extLst>
                </p:cNvPr>
                <p:cNvSpPr/>
                <p:nvPr/>
              </p:nvSpPr>
              <p:spPr>
                <a:xfrm>
                  <a:off x="5064520" y="1904029"/>
                  <a:ext cx="1187313" cy="4069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𝜒𝜒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35A944-FA4E-4FB1-98C2-8F164D146D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4520" y="1904029"/>
                  <a:ext cx="1187313" cy="406971"/>
                </a:xfrm>
                <a:prstGeom prst="rect">
                  <a:avLst/>
                </a:prstGeom>
                <a:blipFill>
                  <a:blip r:embed="rId7"/>
                  <a:stretch>
                    <a:fillRect r="-18462" b="-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Title 55">
            <a:extLst>
              <a:ext uri="{FF2B5EF4-FFF2-40B4-BE49-F238E27FC236}">
                <a16:creationId xmlns:a16="http://schemas.microsoft.com/office/drawing/2014/main" id="{B9D0EB30-ABD9-480D-9F13-C9792BE39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Constraining EMDEs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F19E87E-3B1D-4228-940C-D7951A71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318164" cy="228600"/>
          </a:xfrm>
        </p:spPr>
        <p:txBody>
          <a:bodyPr/>
          <a:lstStyle/>
          <a:p>
            <a:fld id="{28C7391D-579C-46AC-931A-3071632AEE9A}" type="slidenum">
              <a:rPr lang="en-US" smtClean="0"/>
              <a:pPr/>
              <a:t>10</a:t>
            </a:fld>
            <a:r>
              <a:rPr lang="en-US" dirty="0"/>
              <a:t>/12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1754D0-F549-4589-9DA4-3DE195280E41}"/>
              </a:ext>
            </a:extLst>
          </p:cNvPr>
          <p:cNvSpPr txBox="1"/>
          <p:nvPr/>
        </p:nvSpPr>
        <p:spPr>
          <a:xfrm>
            <a:off x="9031970" y="3459680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to come!</a:t>
            </a:r>
          </a:p>
        </p:txBody>
      </p:sp>
    </p:spTree>
    <p:extLst>
      <p:ext uri="{BB962C8B-B14F-4D97-AF65-F5344CB8AC3E}">
        <p14:creationId xmlns:p14="http://schemas.microsoft.com/office/powerpoint/2010/main" val="90436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7E34E3-CAF3-414E-9742-27137B01E146}"/>
              </a:ext>
            </a:extLst>
          </p:cNvPr>
          <p:cNvSpPr/>
          <p:nvPr/>
        </p:nvSpPr>
        <p:spPr>
          <a:xfrm>
            <a:off x="634377" y="1503674"/>
            <a:ext cx="5251965" cy="46825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9DB13-6908-48F7-910F-AB8D5FED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Distinguishing between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4C282-8F23-461C-906A-4DA20FF0F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5" y="1604248"/>
            <a:ext cx="5089633" cy="4581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D46A4B-50AD-4C6E-92C9-3FD3B4D75A1B}"/>
              </a:ext>
            </a:extLst>
          </p:cNvPr>
          <p:cNvSpPr txBox="1"/>
          <p:nvPr/>
        </p:nvSpPr>
        <p:spPr>
          <a:xfrm>
            <a:off x="1278771" y="4430854"/>
            <a:ext cx="2870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2C4"/>
                </a:solidFill>
              </a:rPr>
              <a:t>EMDEs</a:t>
            </a:r>
          </a:p>
          <a:p>
            <a:r>
              <a:rPr lang="en-US" sz="2400" dirty="0">
                <a:solidFill>
                  <a:srgbClr val="4472C4"/>
                </a:solidFill>
              </a:rPr>
              <a:t>tidally suppressed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5D34B46-7D61-4301-86E0-63B97939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318164" cy="228600"/>
          </a:xfrm>
        </p:spPr>
        <p:txBody>
          <a:bodyPr/>
          <a:lstStyle/>
          <a:p>
            <a:fld id="{28C7391D-579C-46AC-931A-3071632AEE9A}" type="slidenum">
              <a:rPr lang="en-US" smtClean="0"/>
              <a:pPr/>
              <a:t>11</a:t>
            </a:fld>
            <a:r>
              <a:rPr lang="en-US" dirty="0"/>
              <a:t>/12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F50C18-E020-4625-8195-0EAB1246D622}"/>
              </a:ext>
            </a:extLst>
          </p:cNvPr>
          <p:cNvGrpSpPr/>
          <p:nvPr/>
        </p:nvGrpSpPr>
        <p:grpSpPr>
          <a:xfrm>
            <a:off x="2154131" y="3184544"/>
            <a:ext cx="3704587" cy="830997"/>
            <a:chOff x="2593105" y="3187402"/>
            <a:chExt cx="3704587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32CBD6-145A-48E0-9ACD-135720658C65}"/>
                </a:ext>
              </a:extLst>
            </p:cNvPr>
            <p:cNvSpPr txBox="1"/>
            <p:nvPr/>
          </p:nvSpPr>
          <p:spPr>
            <a:xfrm>
              <a:off x="2593105" y="3187402"/>
              <a:ext cx="1534121" cy="83099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Decaying </a:t>
              </a:r>
            </a:p>
            <a:p>
              <a:pPr algn="ctr"/>
              <a:r>
                <a:rPr lang="en-US" sz="2400" dirty="0"/>
                <a:t>DM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247999-8611-4ABC-8E6E-D139502996DF}"/>
                </a:ext>
              </a:extLst>
            </p:cNvPr>
            <p:cNvSpPr txBox="1"/>
            <p:nvPr/>
          </p:nvSpPr>
          <p:spPr>
            <a:xfrm>
              <a:off x="4317169" y="3187402"/>
              <a:ext cx="1980523" cy="83099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Dark matter</a:t>
              </a:r>
            </a:p>
            <a:p>
              <a:r>
                <a:rPr lang="en-US" sz="2400" dirty="0"/>
                <a:t>distribution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1AD228E-BD21-46F5-A2D2-B88A8AC666A5}"/>
                    </a:ext>
                  </a:extLst>
                </p:cNvPr>
                <p:cNvSpPr txBox="1"/>
                <p:nvPr/>
              </p:nvSpPr>
              <p:spPr>
                <a:xfrm>
                  <a:off x="3877137" y="3375597"/>
                  <a:ext cx="488355" cy="461665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1AD228E-BD21-46F5-A2D2-B88A8AC66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137" y="3375597"/>
                  <a:ext cx="4883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softEdge rad="635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star">
            <a:hlinkClick r:id="" action="ppaction://media"/>
            <a:extLst>
              <a:ext uri="{FF2B5EF4-FFF2-40B4-BE49-F238E27FC236}">
                <a16:creationId xmlns:a16="http://schemas.microsoft.com/office/drawing/2014/main" id="{2D0B7DF8-8052-4C1E-A1C9-7FCFCFDA7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7250" y="1456666"/>
            <a:ext cx="4776550" cy="4776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9CE5E9-0A58-4FB5-8AF0-74D9CD015127}"/>
              </a:ext>
            </a:extLst>
          </p:cNvPr>
          <p:cNvCxnSpPr>
            <a:cxnSpLocks/>
          </p:cNvCxnSpPr>
          <p:nvPr/>
        </p:nvCxnSpPr>
        <p:spPr>
          <a:xfrm>
            <a:off x="6664483" y="3023520"/>
            <a:ext cx="45940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C145D35-7B79-495A-BE45-3238078EFAEB}"/>
              </a:ext>
            </a:extLst>
          </p:cNvPr>
          <p:cNvSpPr txBox="1"/>
          <p:nvPr/>
        </p:nvSpPr>
        <p:spPr>
          <a:xfrm>
            <a:off x="8682550" y="2688598"/>
            <a:ext cx="55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4FD43-2B74-4B21-ADAF-F32471427444}"/>
              </a:ext>
            </a:extLst>
          </p:cNvPr>
          <p:cNvSpPr txBox="1"/>
          <p:nvPr/>
        </p:nvSpPr>
        <p:spPr>
          <a:xfrm>
            <a:off x="6902030" y="5261851"/>
            <a:ext cx="4116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Microhalo-stellar encounters</a:t>
            </a:r>
          </a:p>
          <a:p>
            <a:r>
              <a:rPr lang="en-US" sz="2400" dirty="0"/>
              <a:t>to predict Galactic center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CF69B-D837-4C44-BD6E-E779C880826F}"/>
              </a:ext>
            </a:extLst>
          </p:cNvPr>
          <p:cNvSpPr txBox="1"/>
          <p:nvPr/>
        </p:nvSpPr>
        <p:spPr>
          <a:xfrm>
            <a:off x="6577250" y="1448426"/>
            <a:ext cx="477655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dSph</a:t>
            </a:r>
            <a:r>
              <a:rPr lang="en-US" sz="2400" dirty="0"/>
              <a:t> vs </a:t>
            </a:r>
            <a:r>
              <a:rPr lang="en-US" sz="2400" dirty="0">
                <a:solidFill>
                  <a:srgbClr val="FF0000"/>
                </a:solidFill>
              </a:rPr>
              <a:t>GC </a:t>
            </a:r>
            <a:r>
              <a:rPr lang="en-US" sz="2400" dirty="0"/>
              <a:t>vs</a:t>
            </a:r>
            <a:r>
              <a:rPr lang="en-US" sz="2400" dirty="0">
                <a:solidFill>
                  <a:srgbClr val="FF0000"/>
                </a:solidFill>
              </a:rPr>
              <a:t> isotropic background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0C1C16-6803-43CF-ADB7-06FEE79AAA1E}"/>
              </a:ext>
            </a:extLst>
          </p:cNvPr>
          <p:cNvSpPr txBox="1"/>
          <p:nvPr/>
        </p:nvSpPr>
        <p:spPr>
          <a:xfrm>
            <a:off x="1212980" y="1499880"/>
            <a:ext cx="409613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Shape </a:t>
            </a:r>
            <a:r>
              <a:rPr lang="en-US" sz="2800" dirty="0"/>
              <a:t>of emission profile</a:t>
            </a:r>
          </a:p>
        </p:txBody>
      </p:sp>
    </p:spTree>
    <p:extLst>
      <p:ext uri="{BB962C8B-B14F-4D97-AF65-F5344CB8AC3E}">
        <p14:creationId xmlns:p14="http://schemas.microsoft.com/office/powerpoint/2010/main" val="34156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FD27-E987-4520-8AE1-996AA089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3962"/>
            <a:ext cx="6243736" cy="4219685"/>
          </a:xfrm>
        </p:spPr>
        <p:txBody>
          <a:bodyPr>
            <a:normAutofit/>
          </a:bodyPr>
          <a:lstStyle/>
          <a:p>
            <a:r>
              <a:rPr lang="en-US" sz="2400" dirty="0"/>
              <a:t>EMDE enhances small-scale density fluctuations → </a:t>
            </a:r>
            <a:r>
              <a:rPr lang="en-US" sz="2400" dirty="0">
                <a:solidFill>
                  <a:srgbClr val="FF0000"/>
                </a:solidFill>
              </a:rPr>
              <a:t>most DM in microhalos</a:t>
            </a:r>
          </a:p>
          <a:p>
            <a:r>
              <a:rPr lang="en-US" sz="2400" dirty="0">
                <a:solidFill>
                  <a:srgbClr val="0808FF"/>
                </a:solidFill>
              </a:rPr>
              <a:t>Tidal stripping model </a:t>
            </a:r>
            <a:r>
              <a:rPr lang="en-US" sz="2400" dirty="0"/>
              <a:t>from N-body simulations</a:t>
            </a:r>
          </a:p>
          <a:p>
            <a:r>
              <a:rPr lang="en-US" sz="2400" dirty="0"/>
              <a:t>Tidal stripping determines </a:t>
            </a:r>
            <a:r>
              <a:rPr lang="en-US" sz="2400" dirty="0">
                <a:solidFill>
                  <a:srgbClr val="00B050"/>
                </a:solidFill>
              </a:rPr>
              <a:t>emission profile </a:t>
            </a:r>
            <a:r>
              <a:rPr lang="en-US" sz="2400" dirty="0"/>
              <a:t>from DM annihilation due to microhalos</a:t>
            </a:r>
          </a:p>
          <a:p>
            <a:r>
              <a:rPr lang="en-US" sz="2400" dirty="0"/>
              <a:t>Emission profile → </a:t>
            </a:r>
            <a:r>
              <a:rPr lang="en-US" sz="2400" dirty="0">
                <a:solidFill>
                  <a:schemeClr val="accent2"/>
                </a:solidFill>
              </a:rPr>
              <a:t>constraints</a:t>
            </a:r>
            <a:r>
              <a:rPr lang="en-US" sz="2400" dirty="0"/>
              <a:t> on thermal DM freezing out during EMDE</a:t>
            </a: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F4143FF4-A47F-407D-8E09-FF803BA8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77F4E-4E50-4150-A0A1-C69E2180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12</a:t>
            </a:fld>
            <a:r>
              <a:rPr lang="en-US" dirty="0"/>
              <a:t>/12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6C8CE-AE20-45F0-B7D3-5A7CAE031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0" t="17778" r="57187" b="18334"/>
          <a:stretch/>
        </p:blipFill>
        <p:spPr>
          <a:xfrm>
            <a:off x="1778592" y="4096144"/>
            <a:ext cx="4025049" cy="2345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19BE18-9AEE-4A1A-9A84-2295996E5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2" t="21020" r="67370" b="21021"/>
          <a:stretch/>
        </p:blipFill>
        <p:spPr>
          <a:xfrm>
            <a:off x="7438063" y="428068"/>
            <a:ext cx="3900196" cy="2822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5A7237-5BB5-46BE-A569-1E640470F4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5" t="17963" r="62448" b="18703"/>
          <a:stretch/>
        </p:blipFill>
        <p:spPr>
          <a:xfrm>
            <a:off x="7925363" y="3236969"/>
            <a:ext cx="3223596" cy="3204855"/>
          </a:xfrm>
          <a:prstGeom prst="rect">
            <a:avLst/>
          </a:prstGeom>
        </p:spPr>
      </p:pic>
      <p:sp>
        <p:nvSpPr>
          <p:cNvPr id="18" name="Arrow: Bent 17">
            <a:extLst>
              <a:ext uri="{FF2B5EF4-FFF2-40B4-BE49-F238E27FC236}">
                <a16:creationId xmlns:a16="http://schemas.microsoft.com/office/drawing/2014/main" id="{B4831AC2-032A-4C49-A98B-D41A5C45C3B7}"/>
              </a:ext>
            </a:extLst>
          </p:cNvPr>
          <p:cNvSpPr/>
          <p:nvPr/>
        </p:nvSpPr>
        <p:spPr>
          <a:xfrm rot="5400000">
            <a:off x="4480463" y="3669109"/>
            <a:ext cx="620034" cy="681894"/>
          </a:xfrm>
          <a:prstGeom prst="bentArrow">
            <a:avLst>
              <a:gd name="adj1" fmla="val 16010"/>
              <a:gd name="adj2" fmla="val 24450"/>
              <a:gd name="adj3" fmla="val 25000"/>
              <a:gd name="adj4" fmla="val 437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E9A8CA8-D328-401A-9F8C-9701D48A7E8C}"/>
              </a:ext>
            </a:extLst>
          </p:cNvPr>
          <p:cNvSpPr/>
          <p:nvPr/>
        </p:nvSpPr>
        <p:spPr>
          <a:xfrm rot="1327298">
            <a:off x="6598777" y="2995085"/>
            <a:ext cx="1547837" cy="330843"/>
          </a:xfrm>
          <a:prstGeom prst="rightArrow">
            <a:avLst>
              <a:gd name="adj1" fmla="val 36268"/>
              <a:gd name="adj2" fmla="val 7323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7037265C-634B-48AC-B4B8-E275F3AE1C77}"/>
              </a:ext>
            </a:extLst>
          </p:cNvPr>
          <p:cNvSpPr/>
          <p:nvPr/>
        </p:nvSpPr>
        <p:spPr>
          <a:xfrm>
            <a:off x="6176865" y="1548882"/>
            <a:ext cx="1195830" cy="475353"/>
          </a:xfrm>
          <a:prstGeom prst="ben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9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7C03753-F44C-422F-8084-681F7FDC1874}"/>
              </a:ext>
            </a:extLst>
          </p:cNvPr>
          <p:cNvSpPr txBox="1"/>
          <p:nvPr/>
        </p:nvSpPr>
        <p:spPr>
          <a:xfrm>
            <a:off x="838200" y="1738953"/>
            <a:ext cx="668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Possible domination by a pressureless fluid during the first second after inflation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941ED9-7AEE-4BC9-9BF1-B1FA114BD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329939"/>
              </p:ext>
            </p:extLst>
          </p:nvPr>
        </p:nvGraphicFramePr>
        <p:xfrm>
          <a:off x="388624" y="2687942"/>
          <a:ext cx="11662699" cy="1076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45CEC37-85CE-481B-9116-A329DF2DCC5B}"/>
              </a:ext>
            </a:extLst>
          </p:cNvPr>
          <p:cNvSpPr txBox="1"/>
          <p:nvPr/>
        </p:nvSpPr>
        <p:spPr>
          <a:xfrm>
            <a:off x="838200" y="4406705"/>
            <a:ext cx="56863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Driven by </a:t>
            </a:r>
            <a:r>
              <a:rPr lang="en-US" sz="2800" dirty="0">
                <a:solidFill>
                  <a:srgbClr val="00B050"/>
                </a:solidFill>
              </a:rPr>
              <a:t>unstable heavy relic </a:t>
            </a:r>
            <a:r>
              <a:rPr lang="en-US" sz="2800" dirty="0"/>
              <a:t>such 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Dark mediator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String moduli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Inflaton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5BACE733-7F82-4B12-A720-5BDF1ABE17EB}"/>
              </a:ext>
            </a:extLst>
          </p:cNvPr>
          <p:cNvSpPr/>
          <p:nvPr/>
        </p:nvSpPr>
        <p:spPr>
          <a:xfrm>
            <a:off x="4580793" y="3764891"/>
            <a:ext cx="747346" cy="441789"/>
          </a:xfrm>
          <a:prstGeom prst="borderCallout1">
            <a:avLst>
              <a:gd name="adj1" fmla="val -739"/>
              <a:gd name="adj2" fmla="val 47222"/>
              <a:gd name="adj3" fmla="val -36292"/>
              <a:gd name="adj4" fmla="val 47308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BBN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ED0E5-5BDE-4200-92AA-02BC5CFFD421}"/>
              </a:ext>
            </a:extLst>
          </p:cNvPr>
          <p:cNvSpPr txBox="1"/>
          <p:nvPr/>
        </p:nvSpPr>
        <p:spPr>
          <a:xfrm>
            <a:off x="7895492" y="4469697"/>
            <a:ext cx="2461846" cy="138499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History prior to BBN is largely unconstrained.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77F2B2A-8F31-4D07-A0EC-A0D9196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/>
          <a:lstStyle/>
          <a:p>
            <a:r>
              <a:rPr lang="en-US" dirty="0"/>
              <a:t>An early matter-dominated era (EMDE)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805F6-E728-40F1-9DCF-E9C276B9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2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88358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8659-31AF-4726-B5C7-A83E6223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EMDE and thermal dark 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D4AA-29C6-47D7-891F-2F2A90DD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3</a:t>
            </a:fld>
            <a:r>
              <a:rPr lang="en-US" dirty="0"/>
              <a:t>/12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163F30-4DB4-4740-AECC-20178F8C4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669" y="1324888"/>
            <a:ext cx="3447995" cy="830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Decaying relic sources radiation, diluting DM.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DCEDFD-E3F8-4863-9C5C-D6E85180E764}"/>
              </a:ext>
            </a:extLst>
          </p:cNvPr>
          <p:cNvSpPr txBox="1"/>
          <p:nvPr/>
        </p:nvSpPr>
        <p:spPr>
          <a:xfrm>
            <a:off x="1314580" y="3718258"/>
            <a:ext cx="4022529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Degeneracy between DM properties and EMDE </a:t>
            </a:r>
            <a:r>
              <a:rPr lang="en-US" sz="2800" dirty="0"/>
              <a:t>widens field of viable dark matter models (e.g. </a:t>
            </a:r>
            <a:r>
              <a:rPr lang="en-US" sz="2800" dirty="0" err="1"/>
              <a:t>binos</a:t>
            </a:r>
            <a:r>
              <a:rPr lang="en-US" sz="2800" dirty="0"/>
              <a:t>)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8879B5F-96CA-4571-84F5-92020F0CE5A7}"/>
              </a:ext>
            </a:extLst>
          </p:cNvPr>
          <p:cNvSpPr/>
          <p:nvPr/>
        </p:nvSpPr>
        <p:spPr>
          <a:xfrm rot="5400000">
            <a:off x="2959850" y="2277067"/>
            <a:ext cx="362139" cy="2682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A20CD0B0-94A0-4208-A692-0F7A593A3602}"/>
              </a:ext>
            </a:extLst>
          </p:cNvPr>
          <p:cNvSpPr txBox="1">
            <a:spLocks/>
          </p:cNvSpPr>
          <p:nvPr/>
        </p:nvSpPr>
        <p:spPr>
          <a:xfrm>
            <a:off x="1230783" y="2658066"/>
            <a:ext cx="4337283" cy="830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smaller cross section for correct relic abundance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3F4A1A-1E7D-4BDC-8C1E-E8EF2BB1BA9E}"/>
              </a:ext>
            </a:extLst>
          </p:cNvPr>
          <p:cNvGrpSpPr/>
          <p:nvPr/>
        </p:nvGrpSpPr>
        <p:grpSpPr>
          <a:xfrm>
            <a:off x="6178704" y="1092995"/>
            <a:ext cx="5220971" cy="5313138"/>
            <a:chOff x="6178704" y="1092995"/>
            <a:chExt cx="5220971" cy="53131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09B10F-F49A-4B88-A582-DD50E54D2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9497" y="1213124"/>
              <a:ext cx="4050178" cy="51930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AB2049-1403-4F10-BC1D-26F60A34A1BC}"/>
                </a:ext>
              </a:extLst>
            </p:cNvPr>
            <p:cNvSpPr txBox="1"/>
            <p:nvPr/>
          </p:nvSpPr>
          <p:spPr>
            <a:xfrm>
              <a:off x="7348528" y="5109814"/>
              <a:ext cx="1182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Erickcek</a:t>
              </a:r>
              <a:r>
                <a:rPr lang="en-US" sz="1400" dirty="0"/>
                <a:t> 2015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A81316-888C-4035-9DB2-5BFA6B573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704" y="1092995"/>
              <a:ext cx="1201492" cy="479345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4DB448-B3E9-4F40-9092-706EBA451992}"/>
                </a:ext>
              </a:extLst>
            </p:cNvPr>
            <p:cNvSpPr/>
            <p:nvPr/>
          </p:nvSpPr>
          <p:spPr>
            <a:xfrm>
              <a:off x="7317581" y="3581400"/>
              <a:ext cx="200025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32217D-6C2D-4A03-9859-D885E2559C8D}"/>
                </a:ext>
              </a:extLst>
            </p:cNvPr>
            <p:cNvSpPr/>
            <p:nvPr/>
          </p:nvSpPr>
          <p:spPr>
            <a:xfrm>
              <a:off x="7317582" y="3979069"/>
              <a:ext cx="200025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EA0F3A4-E1D7-47E4-829B-A972A69B64A3}"/>
                </a:ext>
              </a:extLst>
            </p:cNvPr>
            <p:cNvSpPr/>
            <p:nvPr/>
          </p:nvSpPr>
          <p:spPr>
            <a:xfrm>
              <a:off x="7317582" y="4707731"/>
              <a:ext cx="200025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29404C-C3AB-491A-9B6A-33BBFF47A4D4}"/>
                </a:ext>
              </a:extLst>
            </p:cNvPr>
            <p:cNvSpPr/>
            <p:nvPr/>
          </p:nvSpPr>
          <p:spPr>
            <a:xfrm>
              <a:off x="7317563" y="2953939"/>
              <a:ext cx="61931" cy="76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1A0320C-EA8B-4CB2-B609-B0E9FCD85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6594" y="5631544"/>
              <a:ext cx="578964" cy="25490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D9FFB16-3039-470A-A27D-CBBF1308E696}"/>
                </a:ext>
              </a:extLst>
            </p:cNvPr>
            <p:cNvSpPr/>
            <p:nvPr/>
          </p:nvSpPr>
          <p:spPr>
            <a:xfrm>
              <a:off x="7317581" y="6084664"/>
              <a:ext cx="200025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5E6D3-F3A0-4BED-BEC1-36D4C820ED59}"/>
              </a:ext>
            </a:extLst>
          </p:cNvPr>
          <p:cNvSpPr txBox="1"/>
          <p:nvPr/>
        </p:nvSpPr>
        <p:spPr>
          <a:xfrm>
            <a:off x="658567" y="5763491"/>
            <a:ext cx="567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 we detect smaller cross sections?</a:t>
            </a:r>
          </a:p>
        </p:txBody>
      </p:sp>
    </p:spTree>
    <p:extLst>
      <p:ext uri="{BB962C8B-B14F-4D97-AF65-F5344CB8AC3E}">
        <p14:creationId xmlns:p14="http://schemas.microsoft.com/office/powerpoint/2010/main" val="77281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BF32AB-74F0-4AC5-9AFA-D9BF31A06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98" y="3278181"/>
            <a:ext cx="5264425" cy="298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7B1EAC-92E7-4828-8D94-01FBFD4A5DCF}"/>
              </a:ext>
            </a:extLst>
          </p:cNvPr>
          <p:cNvSpPr/>
          <p:nvPr/>
        </p:nvSpPr>
        <p:spPr>
          <a:xfrm>
            <a:off x="10487356" y="3399140"/>
            <a:ext cx="773294" cy="2039815"/>
          </a:xfrm>
          <a:prstGeom prst="rect">
            <a:avLst/>
          </a:prstGeom>
          <a:solidFill>
            <a:srgbClr val="EE864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9"/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52C311DA-5620-4496-8509-54D1F2E07F6F}"/>
              </a:ext>
            </a:extLst>
          </p:cNvPr>
          <p:cNvSpPr/>
          <p:nvPr/>
        </p:nvSpPr>
        <p:spPr>
          <a:xfrm>
            <a:off x="8321799" y="4499572"/>
            <a:ext cx="1799495" cy="864521"/>
          </a:xfrm>
          <a:prstGeom prst="wedgeRectCallout">
            <a:avLst>
              <a:gd name="adj1" fmla="val 81695"/>
              <a:gd name="adj2" fmla="val -4902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Subhorizon during EMDE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724287-2893-41F9-BC46-6EF93F9F5012}"/>
              </a:ext>
            </a:extLst>
          </p:cNvPr>
          <p:cNvSpPr txBox="1"/>
          <p:nvPr/>
        </p:nvSpPr>
        <p:spPr>
          <a:xfrm>
            <a:off x="6645990" y="1516548"/>
            <a:ext cx="4888394" cy="138499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Subhorizon matter density fluctuations </a:t>
            </a:r>
            <a:r>
              <a:rPr lang="en-US" sz="2800" dirty="0">
                <a:solidFill>
                  <a:srgbClr val="FF0000"/>
                </a:solidFill>
              </a:rPr>
              <a:t>grow rapidly </a:t>
            </a:r>
            <a:r>
              <a:rPr lang="en-US" sz="2800" dirty="0"/>
              <a:t>when pressureless fluids dominate.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72F935-44BB-4FDC-AA9D-C0E962237AA5}"/>
              </a:ext>
            </a:extLst>
          </p:cNvPr>
          <p:cNvSpPr/>
          <p:nvPr/>
        </p:nvSpPr>
        <p:spPr>
          <a:xfrm>
            <a:off x="2042537" y="4742971"/>
            <a:ext cx="3819284" cy="1317033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An EMDE enhances small-scale fluctuations.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7CB2F2-66C4-4F6E-AFA8-033A2BEDF40F}"/>
              </a:ext>
            </a:extLst>
          </p:cNvPr>
          <p:cNvSpPr txBox="1"/>
          <p:nvPr/>
        </p:nvSpPr>
        <p:spPr>
          <a:xfrm>
            <a:off x="7206817" y="3413775"/>
            <a:ext cx="242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Matter power spectrum</a:t>
            </a: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5369C1CB-6065-4E8F-AA00-1D89BA5F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EMDE and density fluctuations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554B2-E15F-4ABC-88D1-865A76E1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98" y="3277219"/>
            <a:ext cx="5264425" cy="29880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4D1CC9-3B6D-4FAE-862E-97772B9FBB8B}"/>
              </a:ext>
            </a:extLst>
          </p:cNvPr>
          <p:cNvSpPr/>
          <p:nvPr/>
        </p:nvSpPr>
        <p:spPr>
          <a:xfrm>
            <a:off x="6074198" y="4043728"/>
            <a:ext cx="389686" cy="80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63652B-E2C4-481A-953C-F85CE089E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/>
          <a:stretch/>
        </p:blipFill>
        <p:spPr>
          <a:xfrm>
            <a:off x="6074198" y="4654799"/>
            <a:ext cx="382431" cy="697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3B3718-DA94-4AC1-A935-ACCD0009B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8532"/>
            <a:ext cx="5517333" cy="3230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53FE3-066A-4014-8483-EFCF8AC56101}"/>
              </a:ext>
            </a:extLst>
          </p:cNvPr>
          <p:cNvSpPr txBox="1"/>
          <p:nvPr/>
        </p:nvSpPr>
        <p:spPr>
          <a:xfrm>
            <a:off x="3211334" y="2756088"/>
            <a:ext cx="1748124" cy="83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Radiation domination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DE165F-400F-4972-81AE-DAD3AAA5EA66}"/>
              </a:ext>
            </a:extLst>
          </p:cNvPr>
          <p:cNvSpPr txBox="1"/>
          <p:nvPr/>
        </p:nvSpPr>
        <p:spPr>
          <a:xfrm>
            <a:off x="2063328" y="2480891"/>
            <a:ext cx="947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EMDE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B3980-8AA9-4C18-9350-AFBDCB059E28}"/>
              </a:ext>
            </a:extLst>
          </p:cNvPr>
          <p:cNvSpPr txBox="1"/>
          <p:nvPr/>
        </p:nvSpPr>
        <p:spPr>
          <a:xfrm>
            <a:off x="5268151" y="2499943"/>
            <a:ext cx="1061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Matter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dom.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D2E74-B305-4903-B8F7-4F467F293571}"/>
              </a:ext>
            </a:extLst>
          </p:cNvPr>
          <p:cNvSpPr txBox="1"/>
          <p:nvPr/>
        </p:nvSpPr>
        <p:spPr>
          <a:xfrm rot="16200000">
            <a:off x="2394988" y="1753459"/>
            <a:ext cx="123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Reheating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9C005-10F0-4C06-AA12-4557A5D49DBF}"/>
              </a:ext>
            </a:extLst>
          </p:cNvPr>
          <p:cNvSpPr txBox="1"/>
          <p:nvPr/>
        </p:nvSpPr>
        <p:spPr>
          <a:xfrm rot="16200000">
            <a:off x="4456560" y="2865980"/>
            <a:ext cx="1278407" cy="34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M-R equality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E73E3AF-A347-4A5C-B2D7-F1FD153B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4</a:t>
            </a:fld>
            <a:r>
              <a:rPr lang="en-US" dirty="0"/>
              <a:t>/12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2D6DAD9E-F7D6-44A6-A94D-31034A29D0E1}"/>
              </a:ext>
            </a:extLst>
          </p:cNvPr>
          <p:cNvSpPr/>
          <p:nvPr/>
        </p:nvSpPr>
        <p:spPr>
          <a:xfrm>
            <a:off x="10185707" y="5861287"/>
            <a:ext cx="1660849" cy="524493"/>
          </a:xfrm>
          <a:prstGeom prst="wedgeRectCallout">
            <a:avLst>
              <a:gd name="adj1" fmla="val 1077"/>
              <a:gd name="adj2" fmla="val -254157"/>
            </a:avLst>
          </a:prstGeom>
          <a:solidFill>
            <a:schemeClr val="bg1"/>
          </a:solidFill>
          <a:ln w="19050" cap="flat" cmpd="sng" algn="ctr">
            <a:solidFill>
              <a:srgbClr val="1E76B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Cutoff from DM microphysics</a:t>
            </a:r>
          </a:p>
        </p:txBody>
      </p:sp>
    </p:spTree>
    <p:extLst>
      <p:ext uri="{BB962C8B-B14F-4D97-AF65-F5344CB8AC3E}">
        <p14:creationId xmlns:p14="http://schemas.microsoft.com/office/powerpoint/2010/main" val="323301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48D72-21BD-435A-8EE2-24BA6D557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7412"/>
            <a:ext cx="4226859" cy="1678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Due to EMDE, most dark matter is in </a:t>
            </a:r>
            <a:r>
              <a:rPr lang="en-US" dirty="0">
                <a:solidFill>
                  <a:srgbClr val="FF0000"/>
                </a:solidFill>
              </a:rPr>
              <a:t>superdense</a:t>
            </a:r>
            <a:r>
              <a:rPr lang="en-US" dirty="0"/>
              <a:t> </a:t>
            </a:r>
            <a:r>
              <a:rPr lang="en-US" dirty="0">
                <a:solidFill>
                  <a:srgbClr val="0808FF"/>
                </a:solidFill>
              </a:rPr>
              <a:t>sub-earth-mass</a:t>
            </a:r>
            <a:r>
              <a:rPr lang="en-US" dirty="0"/>
              <a:t> microhalos.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5F824-FECE-4C6F-951E-B57B0591B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18" y="606438"/>
            <a:ext cx="6577910" cy="4343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9E06B-CB1D-4A79-AC95-EE14DF827C0F}"/>
              </a:ext>
            </a:extLst>
          </p:cNvPr>
          <p:cNvSpPr txBox="1"/>
          <p:nvPr/>
        </p:nvSpPr>
        <p:spPr>
          <a:xfrm rot="18749144">
            <a:off x="9294951" y="2627118"/>
            <a:ext cx="227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B07"/>
                </a:solidFill>
              </a:rPr>
              <a:t>Galactic halos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49510A7-47FA-4D12-84E3-AFD3BE79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Microhalos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FDBE5B-A699-4710-BCFA-691EC19D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5</a:t>
            </a:fld>
            <a:r>
              <a:rPr lang="en-US" dirty="0"/>
              <a:t>/12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3E822-8A03-4740-B22E-83740C9EB5AD}"/>
              </a:ext>
            </a:extLst>
          </p:cNvPr>
          <p:cNvSpPr txBox="1"/>
          <p:nvPr/>
        </p:nvSpPr>
        <p:spPr>
          <a:xfrm>
            <a:off x="5242863" y="6083970"/>
            <a:ext cx="595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“hole” in annihilation signal near centers of systems?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6BF1D9-8361-4467-9008-BE2E9940716A}"/>
              </a:ext>
            </a:extLst>
          </p:cNvPr>
          <p:cNvCxnSpPr>
            <a:cxnSpLocks/>
          </p:cNvCxnSpPr>
          <p:nvPr/>
        </p:nvCxnSpPr>
        <p:spPr>
          <a:xfrm>
            <a:off x="1226180" y="6311901"/>
            <a:ext cx="3239862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61E1158-852D-4212-9AD9-211C7467D4F1}"/>
              </a:ext>
            </a:extLst>
          </p:cNvPr>
          <p:cNvSpPr/>
          <p:nvPr/>
        </p:nvSpPr>
        <p:spPr>
          <a:xfrm>
            <a:off x="1892021" y="6200775"/>
            <a:ext cx="190817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79C20-501E-4822-950A-8C02A0ACC7F5}"/>
              </a:ext>
            </a:extLst>
          </p:cNvPr>
          <p:cNvSpPr txBox="1"/>
          <p:nvPr/>
        </p:nvSpPr>
        <p:spPr>
          <a:xfrm>
            <a:off x="1839136" y="6116511"/>
            <a:ext cx="201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1.5 parsec (comoving)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A879BF-27FF-49BA-AE2D-8AEEF8D2D507}"/>
              </a:ext>
            </a:extLst>
          </p:cNvPr>
          <p:cNvCxnSpPr>
            <a:cxnSpLocks/>
          </p:cNvCxnSpPr>
          <p:nvPr/>
        </p:nvCxnSpPr>
        <p:spPr>
          <a:xfrm flipH="1">
            <a:off x="8910734" y="2948083"/>
            <a:ext cx="9331" cy="88640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EF4CDF7-CF5F-4C2C-96DC-0D495AE9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80" y="2894451"/>
            <a:ext cx="3239862" cy="3222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96B697-F37E-4F2D-A865-BA38A4494854}"/>
              </a:ext>
            </a:extLst>
          </p:cNvPr>
          <p:cNvSpPr txBox="1">
            <a:spLocks/>
          </p:cNvSpPr>
          <p:nvPr/>
        </p:nvSpPr>
        <p:spPr>
          <a:xfrm>
            <a:off x="4931134" y="5603879"/>
            <a:ext cx="6577910" cy="52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Do microhalos survive inside galactic halos?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D13C6-3FD2-4063-8DAB-F0B63D6B6D65}"/>
              </a:ext>
            </a:extLst>
          </p:cNvPr>
          <p:cNvSpPr txBox="1"/>
          <p:nvPr/>
        </p:nvSpPr>
        <p:spPr>
          <a:xfrm rot="18850270">
            <a:off x="7522970" y="2508952"/>
            <a:ext cx="161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A74B3"/>
                </a:solidFill>
              </a:rPr>
              <a:t>Microhalos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2C8ADB3-C33B-4D32-9221-E0ED08E08584}"/>
              </a:ext>
            </a:extLst>
          </p:cNvPr>
          <p:cNvCxnSpPr>
            <a:cxnSpLocks/>
          </p:cNvCxnSpPr>
          <p:nvPr/>
        </p:nvCxnSpPr>
        <p:spPr>
          <a:xfrm flipH="1">
            <a:off x="4562375" y="3395952"/>
            <a:ext cx="4329700" cy="107979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618476-0C65-49CE-85C0-8F56599246CA}"/>
              </a:ext>
            </a:extLst>
          </p:cNvPr>
          <p:cNvSpPr txBox="1"/>
          <p:nvPr/>
        </p:nvSpPr>
        <p:spPr>
          <a:xfrm>
            <a:off x="4931134" y="5028231"/>
            <a:ext cx="6363280" cy="523220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Dramatically enhanced annihilation signal!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F894EA5-217B-41FC-939B-E327E2556C50}"/>
              </a:ext>
            </a:extLst>
          </p:cNvPr>
          <p:cNvSpPr/>
          <p:nvPr/>
        </p:nvSpPr>
        <p:spPr>
          <a:xfrm>
            <a:off x="3747118" y="5119283"/>
            <a:ext cx="1106905" cy="377359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7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0001">
            <a:hlinkClick r:id="" action="ppaction://media"/>
            <a:extLst>
              <a:ext uri="{FF2B5EF4-FFF2-40B4-BE49-F238E27FC236}">
                <a16:creationId xmlns:a16="http://schemas.microsoft.com/office/drawing/2014/main" id="{4B3FFA1E-F192-4674-BBB1-E7804FE4B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099038"/>
            <a:ext cx="5758962" cy="5758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CE8E1-A97C-411B-95E9-51D8BC115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00" y="2295429"/>
            <a:ext cx="5726220" cy="3213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1ECE2-E239-48FA-8A7B-371B51C9D3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64" y="3151191"/>
            <a:ext cx="490835" cy="158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DE75B-631E-43F0-AB56-01D8868D9F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670" y="3748057"/>
            <a:ext cx="1095833" cy="201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857971-64F7-4662-8399-17AE0DDCB21F}"/>
              </a:ext>
            </a:extLst>
          </p:cNvPr>
          <p:cNvSpPr txBox="1"/>
          <p:nvPr/>
        </p:nvSpPr>
        <p:spPr>
          <a:xfrm>
            <a:off x="5986708" y="5521493"/>
            <a:ext cx="565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reaches are stripped, but the central density profile is largely unscathed.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A3046-6DB0-4E58-A9C3-856FE007BAF3}"/>
              </a:ext>
            </a:extLst>
          </p:cNvPr>
          <p:cNvSpPr txBox="1"/>
          <p:nvPr/>
        </p:nvSpPr>
        <p:spPr>
          <a:xfrm>
            <a:off x="5986708" y="1218078"/>
            <a:ext cx="5654738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N-body microhalo in orbit about analytic potential (</a:t>
            </a:r>
            <a:r>
              <a:rPr lang="en-US" sz="2800" dirty="0" err="1"/>
              <a:t>dSph</a:t>
            </a:r>
            <a:r>
              <a:rPr lang="en-US" sz="2800" dirty="0"/>
              <a:t> halo)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42DD8-8B35-419F-9DB2-342C97A5675D}"/>
              </a:ext>
            </a:extLst>
          </p:cNvPr>
          <p:cNvSpPr txBox="1"/>
          <p:nvPr/>
        </p:nvSpPr>
        <p:spPr>
          <a:xfrm>
            <a:off x="3976580" y="6156917"/>
            <a:ext cx="1896255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70C0"/>
                </a:solidFill>
              </a:rPr>
              <a:t>bound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unbound</a:t>
            </a:r>
            <a:r>
              <a:rPr lang="en-US" dirty="0"/>
              <a:t> to microhalo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C3774A-06F1-4906-AB2B-4599AB1A00FA}"/>
              </a:ext>
            </a:extLst>
          </p:cNvPr>
          <p:cNvCxnSpPr>
            <a:cxnSpLocks/>
          </p:cNvCxnSpPr>
          <p:nvPr/>
        </p:nvCxnSpPr>
        <p:spPr>
          <a:xfrm flipH="1">
            <a:off x="381000" y="3979924"/>
            <a:ext cx="45720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0920A2-01E7-49F6-95D2-9567AE1F885D}"/>
              </a:ext>
            </a:extLst>
          </p:cNvPr>
          <p:cNvSpPr txBox="1"/>
          <p:nvPr/>
        </p:nvSpPr>
        <p:spPr>
          <a:xfrm>
            <a:off x="858790" y="3793853"/>
            <a:ext cx="61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07B5E3-EEFF-4D3B-8685-07E509529891}"/>
              </a:ext>
            </a:extLst>
          </p:cNvPr>
          <p:cNvSpPr txBox="1"/>
          <p:nvPr/>
        </p:nvSpPr>
        <p:spPr>
          <a:xfrm>
            <a:off x="2425212" y="6536902"/>
            <a:ext cx="90853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0.03 parsec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31E5ED4-C3D4-40D2-8243-6A0AF82D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tidal stripping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49D84-07BB-4890-9206-8F092FBB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6</a:t>
            </a:fld>
            <a:r>
              <a:rPr lang="en-US" dirty="0"/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18623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21F75E7-A678-4FD0-85F1-719BE6F01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86" y="1789894"/>
            <a:ext cx="5044232" cy="4426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C01049-3281-491D-951A-71BB1DEF8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59" y="1759446"/>
            <a:ext cx="5132500" cy="4456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4ABC6-738E-4ED8-A038-EBFE11BEE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Microhalo annihilation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0FD20-A9A7-4045-B0B0-FCBFF83F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7</a:t>
            </a:fld>
            <a:r>
              <a:rPr lang="en-US"/>
              <a:t>/12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97899B-250C-48B8-88F8-1B2FFE6C3609}"/>
              </a:ext>
            </a:extLst>
          </p:cNvPr>
          <p:cNvSpPr txBox="1"/>
          <p:nvPr/>
        </p:nvSpPr>
        <p:spPr>
          <a:xfrm rot="16200000">
            <a:off x="1500437" y="3993042"/>
            <a:ext cx="24200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Pericenter/apocenter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E8BDA-36C0-44E6-97E4-89275196D1AD}"/>
              </a:ext>
            </a:extLst>
          </p:cNvPr>
          <p:cNvSpPr/>
          <p:nvPr/>
        </p:nvSpPr>
        <p:spPr>
          <a:xfrm rot="19552640">
            <a:off x="8564112" y="2407455"/>
            <a:ext cx="1434833" cy="346601"/>
          </a:xfrm>
          <a:prstGeom prst="rect">
            <a:avLst/>
          </a:prstGeom>
          <a:noFill/>
          <a:ln>
            <a:solidFill>
              <a:srgbClr val="986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9860FE"/>
                </a:solidFill>
              </a:rPr>
              <a:t>more radial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8A5C8-CDCF-468B-9B8A-B7FD26C53C39}"/>
              </a:ext>
            </a:extLst>
          </p:cNvPr>
          <p:cNvSpPr/>
          <p:nvPr/>
        </p:nvSpPr>
        <p:spPr>
          <a:xfrm>
            <a:off x="9778296" y="4649673"/>
            <a:ext cx="1575504" cy="346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more circular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194D0-F883-4F09-8C11-66AE21AB942B}"/>
              </a:ext>
            </a:extLst>
          </p:cNvPr>
          <p:cNvSpPr txBox="1"/>
          <p:nvPr/>
        </p:nvSpPr>
        <p:spPr>
          <a:xfrm>
            <a:off x="7087339" y="4912299"/>
            <a:ext cx="85151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higher</a:t>
            </a:r>
          </a:p>
          <a:p>
            <a:pPr algn="ctr"/>
            <a:r>
              <a:rPr lang="en-US" sz="2000" dirty="0"/>
              <a:t>orbit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0E1F42-053C-4775-AF97-255605947B42}"/>
              </a:ext>
            </a:extLst>
          </p:cNvPr>
          <p:cNvSpPr txBox="1"/>
          <p:nvPr/>
        </p:nvSpPr>
        <p:spPr>
          <a:xfrm>
            <a:off x="7087339" y="3645450"/>
            <a:ext cx="7761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lower</a:t>
            </a:r>
          </a:p>
          <a:p>
            <a:pPr algn="ctr"/>
            <a:r>
              <a:rPr lang="en-US" sz="2000" dirty="0"/>
              <a:t>orbit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C6FAD-A4DD-4040-8C58-26D4E67EC1F4}"/>
              </a:ext>
            </a:extLst>
          </p:cNvPr>
          <p:cNvSpPr/>
          <p:nvPr/>
        </p:nvSpPr>
        <p:spPr>
          <a:xfrm>
            <a:off x="6573443" y="3000290"/>
            <a:ext cx="477133" cy="156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3B545-8B5B-4A87-B725-324FD0B6B2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2311" y="3504275"/>
            <a:ext cx="899395" cy="4097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FFCE78E-D186-4437-9A5E-C414AC0E3A3A}"/>
              </a:ext>
            </a:extLst>
          </p:cNvPr>
          <p:cNvGrpSpPr/>
          <p:nvPr/>
        </p:nvGrpSpPr>
        <p:grpSpPr>
          <a:xfrm>
            <a:off x="4277840" y="1105695"/>
            <a:ext cx="2509164" cy="1262332"/>
            <a:chOff x="4277840" y="1105695"/>
            <a:chExt cx="2509164" cy="1262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9339B0-1EEA-4CC8-8EAC-0687AD8147DF}"/>
                </a:ext>
              </a:extLst>
            </p:cNvPr>
            <p:cNvSpPr/>
            <p:nvPr/>
          </p:nvSpPr>
          <p:spPr>
            <a:xfrm>
              <a:off x="4277840" y="1105695"/>
              <a:ext cx="2509164" cy="1262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FABE53-0640-4773-A9F7-2BE7866B2F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74" y="1176072"/>
              <a:ext cx="1616898" cy="6688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35942D0-977E-4F69-86CF-01905BF0517A}"/>
                    </a:ext>
                  </a:extLst>
                </p:cNvPr>
                <p:cNvSpPr txBox="1"/>
                <p:nvPr/>
              </p:nvSpPr>
              <p:spPr>
                <a:xfrm>
                  <a:off x="4277840" y="1244830"/>
                  <a:ext cx="72058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35942D0-977E-4F69-86CF-01905BF051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840" y="1244830"/>
                  <a:ext cx="720582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2DC643-1EC3-46B0-BCC0-DDF3EF0FE192}"/>
                </a:ext>
              </a:extLst>
            </p:cNvPr>
            <p:cNvSpPr txBox="1"/>
            <p:nvPr/>
          </p:nvSpPr>
          <p:spPr>
            <a:xfrm>
              <a:off x="4286767" y="1844807"/>
              <a:ext cx="10649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Want: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B3D814-1760-4660-86DF-924B3770CC8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261" y="1985212"/>
              <a:ext cx="1335703" cy="317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6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23">
                <a:extLst>
                  <a:ext uri="{FF2B5EF4-FFF2-40B4-BE49-F238E27FC236}">
                    <a16:creationId xmlns:a16="http://schemas.microsoft.com/office/drawing/2014/main" id="{DA0FFBB0-B6C9-4039-8312-AEBA6CD63E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Modeling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orbit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itle 23">
                <a:extLst>
                  <a:ext uri="{FF2B5EF4-FFF2-40B4-BE49-F238E27FC236}">
                    <a16:creationId xmlns:a16="http://schemas.microsoft.com/office/drawing/2014/main" id="{DA0FFBB0-B6C9-4039-8312-AEBA6CD63E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2377" t="-14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A8F5BC-6373-4572-A178-A60DC671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8</a:t>
            </a:fld>
            <a:r>
              <a:rPr lang="en-US" dirty="0"/>
              <a:t>/12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E6913-229D-4846-A64A-B9EC32F0B3E1}"/>
              </a:ext>
            </a:extLst>
          </p:cNvPr>
          <p:cNvSpPr/>
          <p:nvPr/>
        </p:nvSpPr>
        <p:spPr>
          <a:xfrm>
            <a:off x="6246599" y="870809"/>
            <a:ext cx="5283950" cy="5215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BF8BE1-0868-4F93-AEDA-8275A795F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77" y="2588085"/>
            <a:ext cx="4986823" cy="3399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F49751-10A4-4AE2-B5A9-41D0800412EC}"/>
                  </a:ext>
                </a:extLst>
              </p:cNvPr>
              <p:cNvSpPr txBox="1"/>
              <p:nvPr/>
            </p:nvSpPr>
            <p:spPr>
              <a:xfrm>
                <a:off x="8885696" y="2702167"/>
                <a:ext cx="2286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rgbClr val="FF0000"/>
                    </a:solidFill>
                  </a:rPr>
                  <a:t>System parameters are altered with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held fixed.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F49751-10A4-4AE2-B5A9-41D08004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696" y="2702167"/>
                <a:ext cx="2286000" cy="1015663"/>
              </a:xfrm>
              <a:prstGeom prst="rect">
                <a:avLst/>
              </a:prstGeom>
              <a:blipFill>
                <a:blip r:embed="rId7"/>
                <a:stretch>
                  <a:fillRect t="-2994" r="-4800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12F2C94-9C64-44BE-AA90-A491C85804C5}"/>
                  </a:ext>
                </a:extLst>
              </p:cNvPr>
              <p:cNvSpPr txBox="1"/>
              <p:nvPr/>
            </p:nvSpPr>
            <p:spPr>
              <a:xfrm>
                <a:off x="6366977" y="870808"/>
                <a:ext cx="4986823" cy="1623714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38003"/>
                    </a:solidFill>
                  </a:rPr>
                  <a:t>Generalize to arbitrary</a:t>
                </a:r>
              </a:p>
              <a:p>
                <a:r>
                  <a:rPr lang="en-US" sz="2800" dirty="0">
                    <a:solidFill>
                      <a:srgbClr val="038003"/>
                    </a:solidFill>
                  </a:rPr>
                  <a:t>host-microhalo system:</a:t>
                </a: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radius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binding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energy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injected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orbit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12F2C94-9C64-44BE-AA90-A491C8580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977" y="870808"/>
                <a:ext cx="4986823" cy="1623714"/>
              </a:xfrm>
              <a:prstGeom prst="rect">
                <a:avLst/>
              </a:prstGeom>
              <a:blipFill>
                <a:blip r:embed="rId8"/>
                <a:stretch>
                  <a:fillRect l="-2442" t="-375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BBF42B-B355-4B24-8BAF-36CB5125176F}"/>
              </a:ext>
            </a:extLst>
          </p:cNvPr>
          <p:cNvSpPr txBox="1"/>
          <p:nvPr/>
        </p:nvSpPr>
        <p:spPr>
          <a:xfrm>
            <a:off x="1136493" y="1261608"/>
            <a:ext cx="4959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 for Draco </a:t>
            </a:r>
            <a:r>
              <a:rPr lang="en-US" sz="2400" dirty="0" err="1"/>
              <a:t>dSph</a:t>
            </a:r>
            <a:r>
              <a:rPr lang="en-US" sz="2400" dirty="0"/>
              <a:t> and typical microhalo from one EMDE scenario: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041E4A-1280-4506-A754-96A8298B82B8}"/>
              </a:ext>
            </a:extLst>
          </p:cNvPr>
          <p:cNvGrpSpPr/>
          <p:nvPr/>
        </p:nvGrpSpPr>
        <p:grpSpPr>
          <a:xfrm>
            <a:off x="661451" y="2048116"/>
            <a:ext cx="5553015" cy="4044951"/>
            <a:chOff x="661451" y="1942240"/>
            <a:chExt cx="5553015" cy="40449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CDB9E1-070F-494A-B23F-5B4832AD8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51" y="1942240"/>
              <a:ext cx="5553015" cy="404495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C0A9FA-CEAE-4E44-BB9A-D918573F0A3B}"/>
                </a:ext>
              </a:extLst>
            </p:cNvPr>
            <p:cNvSpPr txBox="1"/>
            <p:nvPr/>
          </p:nvSpPr>
          <p:spPr>
            <a:xfrm rot="19030861">
              <a:off x="2460167" y="3733883"/>
              <a:ext cx="2477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</a:rPr>
                <a:t>Preliminary model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7BD490-439D-46CB-A977-E8514EE483D4}"/>
                </a:ext>
              </a:extLst>
            </p:cNvPr>
            <p:cNvSpPr txBox="1"/>
            <p:nvPr/>
          </p:nvSpPr>
          <p:spPr>
            <a:xfrm>
              <a:off x="2633408" y="5525526"/>
              <a:ext cx="29018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average radius (kpc)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08BF4A7-95A6-4027-A09B-9B106E7EFC11}"/>
              </a:ext>
            </a:extLst>
          </p:cNvPr>
          <p:cNvSpPr/>
          <p:nvPr/>
        </p:nvSpPr>
        <p:spPr>
          <a:xfrm>
            <a:off x="8822773" y="5580904"/>
            <a:ext cx="657129" cy="406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1AD5B-43C1-41D7-AB20-404E39A475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49" y="5653854"/>
            <a:ext cx="2361905" cy="2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6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9DDFA-C37A-4927-9E4E-F9355B1A3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60" y="1018419"/>
            <a:ext cx="4361549" cy="432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F33B7-6E3B-44DD-BBA9-D1F1DACAD1C4}"/>
              </a:ext>
            </a:extLst>
          </p:cNvPr>
          <p:cNvSpPr txBox="1"/>
          <p:nvPr/>
        </p:nvSpPr>
        <p:spPr>
          <a:xfrm rot="4348296">
            <a:off x="6696499" y="2348661"/>
            <a:ext cx="285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</a:rPr>
              <a:t>Unsuppressed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4F70577-B713-4A12-9345-B2AE7E1D6C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2440829"/>
                  </p:ext>
                </p:extLst>
              </p:nvPr>
            </p:nvGraphicFramePr>
            <p:xfrm>
              <a:off x="8847487" y="1060267"/>
              <a:ext cx="2235682" cy="2567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7841">
                      <a:extLst>
                        <a:ext uri="{9D8B030D-6E8A-4147-A177-3AD203B41FA5}">
                          <a16:colId xmlns:a16="http://schemas.microsoft.com/office/drawing/2014/main" val="4156550643"/>
                        </a:ext>
                      </a:extLst>
                    </a:gridCol>
                    <a:gridCol w="1117841">
                      <a:extLst>
                        <a:ext uri="{9D8B030D-6E8A-4147-A177-3AD203B41FA5}">
                          <a16:colId xmlns:a16="http://schemas.microsoft.com/office/drawing/2014/main" val="1527385149"/>
                        </a:ext>
                      </a:extLst>
                    </a:gridCol>
                  </a:tblGrid>
                  <a:tr h="35658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𝑐𝑢𝑡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60708648"/>
                      </a:ext>
                    </a:extLst>
                  </a:tr>
                  <a:tr h="356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D52425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D52425"/>
                              </a:solidFill>
                            </a:rPr>
                            <a:t>40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5497741"/>
                      </a:ext>
                    </a:extLst>
                  </a:tr>
                  <a:tr h="356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2B9F2B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2B9F2B"/>
                              </a:solidFill>
                            </a:rPr>
                            <a:t>30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4586086"/>
                      </a:ext>
                    </a:extLst>
                  </a:tr>
                  <a:tr h="356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accent2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accent2"/>
                              </a:solidFill>
                            </a:rPr>
                            <a:t>25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49225"/>
                      </a:ext>
                    </a:extLst>
                  </a:tr>
                  <a:tr h="356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1E76B3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1E76B3"/>
                              </a:solidFill>
                            </a:rPr>
                            <a:t>20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29917968"/>
                      </a:ext>
                    </a:extLst>
                  </a:tr>
                  <a:tr h="356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9366BC"/>
                              </a:solidFill>
                            </a:rPr>
                            <a:t>100 MeV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9366BC"/>
                              </a:solidFill>
                            </a:rPr>
                            <a:t>20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0582509"/>
                      </a:ext>
                    </a:extLst>
                  </a:tr>
                  <a:tr h="3565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8B5449"/>
                              </a:solidFill>
                            </a:rPr>
                            <a:t>10 MeV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8B5449"/>
                              </a:solidFill>
                            </a:rPr>
                            <a:t>20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970886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4F70577-B713-4A12-9345-B2AE7E1D6C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2440829"/>
                  </p:ext>
                </p:extLst>
              </p:nvPr>
            </p:nvGraphicFramePr>
            <p:xfrm>
              <a:off x="8847487" y="1060267"/>
              <a:ext cx="2235682" cy="2567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7841">
                      <a:extLst>
                        <a:ext uri="{9D8B030D-6E8A-4147-A177-3AD203B41FA5}">
                          <a16:colId xmlns:a16="http://schemas.microsoft.com/office/drawing/2014/main" val="4156550643"/>
                        </a:ext>
                      </a:extLst>
                    </a:gridCol>
                    <a:gridCol w="1117841">
                      <a:extLst>
                        <a:ext uri="{9D8B030D-6E8A-4147-A177-3AD203B41FA5}">
                          <a16:colId xmlns:a16="http://schemas.microsoft.com/office/drawing/2014/main" val="1527385149"/>
                        </a:ext>
                      </a:extLst>
                    </a:gridCol>
                  </a:tblGrid>
                  <a:tr h="3667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r="-100000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b="-6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0708648"/>
                      </a:ext>
                    </a:extLst>
                  </a:tr>
                  <a:tr h="366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D52425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D52425"/>
                              </a:solidFill>
                            </a:rPr>
                            <a:t>40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5497741"/>
                      </a:ext>
                    </a:extLst>
                  </a:tr>
                  <a:tr h="366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2B9F2B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2B9F2B"/>
                              </a:solidFill>
                            </a:rPr>
                            <a:t>30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4586086"/>
                      </a:ext>
                    </a:extLst>
                  </a:tr>
                  <a:tr h="366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accent2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accent2"/>
                              </a:solidFill>
                            </a:rPr>
                            <a:t>25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49225"/>
                      </a:ext>
                    </a:extLst>
                  </a:tr>
                  <a:tr h="366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1E76B3"/>
                              </a:solidFill>
                            </a:rPr>
                            <a:t>1 GeV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1E76B3"/>
                              </a:solidFill>
                            </a:rPr>
                            <a:t>20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29917968"/>
                      </a:ext>
                    </a:extLst>
                  </a:tr>
                  <a:tr h="366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9366BC"/>
                              </a:solidFill>
                            </a:rPr>
                            <a:t>100 MeV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9366BC"/>
                              </a:solidFill>
                            </a:rPr>
                            <a:t>20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0582509"/>
                      </a:ext>
                    </a:extLst>
                  </a:tr>
                  <a:tr h="3667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8B5449"/>
                              </a:solidFill>
                            </a:rPr>
                            <a:t>10 MeV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8B5449"/>
                              </a:solidFill>
                            </a:rPr>
                            <a:t>20</a:t>
                          </a:r>
                        </a:p>
                      </a:txBody>
                      <a:tcPr marL="92403" marR="92403" marT="46201" marB="4620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970886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6195432-03FC-4AF4-A6A6-950B7D4505A6}"/>
              </a:ext>
            </a:extLst>
          </p:cNvPr>
          <p:cNvSpPr txBox="1"/>
          <p:nvPr/>
        </p:nvSpPr>
        <p:spPr>
          <a:xfrm>
            <a:off x="9634167" y="4938711"/>
            <a:ext cx="129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B3DD3E-5BFC-4DEB-A8F7-B4E2A3A0049E}"/>
                  </a:ext>
                </a:extLst>
              </p:cNvPr>
              <p:cNvSpPr txBox="1"/>
              <p:nvPr/>
            </p:nvSpPr>
            <p:spPr>
              <a:xfrm>
                <a:off x="997370" y="1119228"/>
                <a:ext cx="56946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Find annihilation profile from Draco dwarf for various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B3DD3E-5BFC-4DEB-A8F7-B4E2A3A00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70" y="1119228"/>
                <a:ext cx="5694699" cy="830997"/>
              </a:xfrm>
              <a:prstGeom prst="rect">
                <a:avLst/>
              </a:prstGeom>
              <a:blipFill>
                <a:blip r:embed="rId6"/>
                <a:stretch>
                  <a:fillRect l="-171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018A0C9-88D9-4CF7-9DB9-6369F1E30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2" y="2097832"/>
            <a:ext cx="5338151" cy="3058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22ABAF-CE47-4D37-A473-BBA71BB5BBC1}"/>
                  </a:ext>
                </a:extLst>
              </p:cNvPr>
              <p:cNvSpPr txBox="1"/>
              <p:nvPr/>
            </p:nvSpPr>
            <p:spPr>
              <a:xfrm>
                <a:off x="1948738" y="2052232"/>
                <a:ext cx="3153620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  <m:r>
                      <a:rPr lang="en-US" b="0" i="1" smtClean="0">
                        <a:solidFill>
                          <a:srgbClr val="D52627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>
                    <a:solidFill>
                      <a:srgbClr val="D52627"/>
                    </a:solidFill>
                  </a:rPr>
                  <a:t>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b="0" i="1" smtClean="0">
                        <a:solidFill>
                          <a:srgbClr val="D52627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D52627"/>
                            </a:solidFill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  <m:r>
                      <a:rPr lang="en-US" b="0" i="1" smtClean="0">
                        <a:solidFill>
                          <a:srgbClr val="D52627"/>
                        </a:solidFill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endParaRPr lang="en-US" dirty="0">
                  <a:solidFill>
                    <a:srgbClr val="D52627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  <m:r>
                      <a:rPr lang="en-US" b="0" i="1" smtClean="0">
                        <a:solidFill>
                          <a:srgbClr val="1E76B3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>
                    <a:solidFill>
                      <a:srgbClr val="1E76B3"/>
                    </a:solidFill>
                  </a:rPr>
                  <a:t>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b="0" i="1" smtClean="0">
                        <a:solidFill>
                          <a:srgbClr val="1E76B3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E76B3"/>
                            </a:solidFill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  <m:r>
                      <a:rPr lang="en-US" b="0" i="1" smtClean="0">
                        <a:solidFill>
                          <a:srgbClr val="1E76B3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endParaRPr lang="en-US" dirty="0">
                  <a:solidFill>
                    <a:srgbClr val="1E76B3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  <m:r>
                      <a:rPr lang="en-US" b="0" i="1" smtClean="0">
                        <a:solidFill>
                          <a:srgbClr val="8C554A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b="0" dirty="0">
                    <a:solidFill>
                      <a:srgbClr val="8C554A"/>
                    </a:solidFill>
                  </a:rPr>
                  <a:t> MeV,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b="0" i="1" smtClean="0">
                        <a:solidFill>
                          <a:srgbClr val="8C554A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8C554A"/>
                            </a:solidFill>
                            <a:latin typeface="Cambria Math" panose="02040503050406030204" pitchFamily="18" charset="0"/>
                          </a:rPr>
                          <m:t>𝑅𝐻</m:t>
                        </m:r>
                      </m:sub>
                    </m:sSub>
                    <m:r>
                      <a:rPr lang="en-US" b="0" i="1" smtClean="0">
                        <a:solidFill>
                          <a:srgbClr val="8C554A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22ABAF-CE47-4D37-A473-BBA71BB5B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38" y="2052232"/>
                <a:ext cx="3153620" cy="923330"/>
              </a:xfrm>
              <a:prstGeom prst="rect">
                <a:avLst/>
              </a:prstGeom>
              <a:blipFill>
                <a:blip r:embed="rId8"/>
                <a:stretch>
                  <a:fillRect t="-3268" b="-9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itle 50">
            <a:extLst>
              <a:ext uri="{FF2B5EF4-FFF2-40B4-BE49-F238E27FC236}">
                <a16:creationId xmlns:a16="http://schemas.microsoft.com/office/drawing/2014/main" id="{8E630877-506D-4E0C-8418-62840632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profile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E87A1C-D74E-42BA-A300-080C0C30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391D-579C-46AC-931A-3071632AEE9A}" type="slidenum">
              <a:rPr lang="en-US" smtClean="0"/>
              <a:pPr/>
              <a:t>9</a:t>
            </a:fld>
            <a:r>
              <a:rPr lang="en-US" dirty="0"/>
              <a:t>/12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7A6249-ACBC-4FEB-9570-9D8D5CE66A78}"/>
              </a:ext>
            </a:extLst>
          </p:cNvPr>
          <p:cNvGrpSpPr/>
          <p:nvPr/>
        </p:nvGrpSpPr>
        <p:grpSpPr>
          <a:xfrm>
            <a:off x="3844719" y="5331159"/>
            <a:ext cx="3520057" cy="1181240"/>
            <a:chOff x="3731729" y="5340299"/>
            <a:chExt cx="3520057" cy="11812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0651751-1579-4082-A3A5-84FD98188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7076"/>
            <a:stretch/>
          </p:blipFill>
          <p:spPr>
            <a:xfrm>
              <a:off x="3731729" y="5340299"/>
              <a:ext cx="3520057" cy="11525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3FA795-A9EA-465D-8986-DAB468D2D7FA}"/>
                </a:ext>
              </a:extLst>
            </p:cNvPr>
            <p:cNvSpPr txBox="1"/>
            <p:nvPr/>
          </p:nvSpPr>
          <p:spPr>
            <a:xfrm>
              <a:off x="3844719" y="5998319"/>
              <a:ext cx="3335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Microhalo population</a:t>
              </a:r>
            </a:p>
          </p:txBody>
        </p:sp>
      </p:grpSp>
      <p:sp>
        <p:nvSpPr>
          <p:cNvPr id="19" name="Arrow: Bent 18">
            <a:extLst>
              <a:ext uri="{FF2B5EF4-FFF2-40B4-BE49-F238E27FC236}">
                <a16:creationId xmlns:a16="http://schemas.microsoft.com/office/drawing/2014/main" id="{17E6EA0F-6311-4ECC-835F-DE8E2E61A8EF}"/>
              </a:ext>
            </a:extLst>
          </p:cNvPr>
          <p:cNvSpPr/>
          <p:nvPr/>
        </p:nvSpPr>
        <p:spPr>
          <a:xfrm rot="10800000" flipH="1">
            <a:off x="2837115" y="4413380"/>
            <a:ext cx="974369" cy="1763484"/>
          </a:xfrm>
          <a:prstGeom prst="bentArrow">
            <a:avLst>
              <a:gd name="adj1" fmla="val 23734"/>
              <a:gd name="adj2" fmla="val 26921"/>
              <a:gd name="adj3" fmla="val 36491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FDCEAB18-7202-4F69-92F4-901638F2EE4F}"/>
              </a:ext>
            </a:extLst>
          </p:cNvPr>
          <p:cNvSpPr/>
          <p:nvPr/>
        </p:nvSpPr>
        <p:spPr>
          <a:xfrm rot="5400000" flipH="1">
            <a:off x="6881628" y="4514044"/>
            <a:ext cx="2035404" cy="903133"/>
          </a:xfrm>
          <a:prstGeom prst="bentArrow">
            <a:avLst>
              <a:gd name="adj1" fmla="val 23607"/>
              <a:gd name="adj2" fmla="val 25535"/>
              <a:gd name="adj3" fmla="val 40702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6E6E3AB-294A-4B2B-AEAA-CABD8B1303FE}"/>
              </a:ext>
            </a:extLst>
          </p:cNvPr>
          <p:cNvSpPr/>
          <p:nvPr/>
        </p:nvSpPr>
        <p:spPr>
          <a:xfrm>
            <a:off x="964293" y="5111978"/>
            <a:ext cx="1504414" cy="903951"/>
          </a:xfrm>
          <a:prstGeom prst="wedgeRectCallout">
            <a:avLst>
              <a:gd name="adj1" fmla="val 80891"/>
              <a:gd name="adj2" fmla="val -3039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Delos, </a:t>
            </a:r>
            <a:r>
              <a:rPr lang="en-US" dirty="0" err="1"/>
              <a:t>Bruff</a:t>
            </a:r>
            <a:r>
              <a:rPr lang="en-US" dirty="0"/>
              <a:t>, </a:t>
            </a:r>
            <a:r>
              <a:rPr lang="en-US" dirty="0" err="1"/>
              <a:t>Erickcek</a:t>
            </a:r>
            <a:r>
              <a:rPr lang="en-US" dirty="0"/>
              <a:t> 2019</a:t>
            </a:r>
          </a:p>
          <a:p>
            <a:pPr algn="ctr"/>
            <a:r>
              <a:rPr lang="en-US" dirty="0"/>
              <a:t>(forthcoming)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peech Bubble: Rectangle 30">
                <a:extLst>
                  <a:ext uri="{FF2B5EF4-FFF2-40B4-BE49-F238E27FC236}">
                    <a16:creationId xmlns:a16="http://schemas.microsoft.com/office/drawing/2014/main" id="{35AF6F20-5696-43E0-8AFB-0DD84CE72EE2}"/>
                  </a:ext>
                </a:extLst>
              </p:cNvPr>
              <p:cNvSpPr/>
              <p:nvPr/>
            </p:nvSpPr>
            <p:spPr>
              <a:xfrm>
                <a:off x="8567409" y="5598366"/>
                <a:ext cx="2200118" cy="662475"/>
              </a:xfrm>
              <a:prstGeom prst="wedgeRectCallout">
                <a:avLst>
                  <a:gd name="adj1" fmla="val -70931"/>
                  <a:gd name="adj2" fmla="val -50828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dirty="0">
                            <a:latin typeface="Cambria Math" panose="02040503050406030204" pitchFamily="18" charset="0"/>
                          </a:rPr>
                          <m:t>orbit</m:t>
                        </m:r>
                      </m:e>
                    </m:d>
                  </m:oMath>
                </a14:m>
                <a:r>
                  <a:rPr lang="en-US" sz="2000" dirty="0"/>
                  <a:t> model;</a:t>
                </a:r>
              </a:p>
              <a:p>
                <a:pPr algn="ctr"/>
                <a:r>
                  <a:rPr lang="en-US" sz="2000" dirty="0"/>
                  <a:t>Orbital distribution</a:t>
                </a:r>
              </a:p>
            </p:txBody>
          </p:sp>
        </mc:Choice>
        <mc:Fallback xmlns="">
          <p:sp>
            <p:nvSpPr>
              <p:cNvPr id="31" name="Speech Bubble: Rectangle 30">
                <a:extLst>
                  <a:ext uri="{FF2B5EF4-FFF2-40B4-BE49-F238E27FC236}">
                    <a16:creationId xmlns:a16="http://schemas.microsoft.com/office/drawing/2014/main" id="{35AF6F20-5696-43E0-8AFB-0DD84CE72E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409" y="5598366"/>
                <a:ext cx="2200118" cy="662475"/>
              </a:xfrm>
              <a:prstGeom prst="wedgeRectCallout">
                <a:avLst>
                  <a:gd name="adj1" fmla="val -70931"/>
                  <a:gd name="adj2" fmla="val -50828"/>
                </a:avLst>
              </a:prstGeom>
              <a:blipFill>
                <a:blip r:embed="rId10"/>
                <a:stretch>
                  <a:fillRect t="-5357" r="-1587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5948B2E-FB70-4FDA-83B1-0A7801357595}"/>
              </a:ext>
            </a:extLst>
          </p:cNvPr>
          <p:cNvSpPr/>
          <p:nvPr/>
        </p:nvSpPr>
        <p:spPr>
          <a:xfrm>
            <a:off x="6686080" y="2142686"/>
            <a:ext cx="517153" cy="128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AE83A-ABCC-4951-8BD6-EF4788273F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1228" y="2668517"/>
            <a:ext cx="2598495" cy="292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BEB769-4713-4F59-AD8C-DDB1552F41CB}"/>
                  </a:ext>
                </a:extLst>
              </p:cNvPr>
              <p:cNvSpPr txBox="1"/>
              <p:nvPr/>
            </p:nvSpPr>
            <p:spPr>
              <a:xfrm>
                <a:off x="4994558" y="4258368"/>
                <a:ext cx="7148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671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671B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671B0"/>
                              </a:solidFill>
                              <a:latin typeface="Cambria Math" panose="02040503050406030204" pitchFamily="18" charset="0"/>
                            </a:rPr>
                            <m:t>𝑐𝑢𝑡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1671B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BEB769-4713-4F59-AD8C-DDB1552F4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558" y="4258368"/>
                <a:ext cx="71487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B38CA-3E1C-4E54-8CA1-C357F562C353}"/>
              </a:ext>
            </a:extLst>
          </p:cNvPr>
          <p:cNvCxnSpPr>
            <a:cxnSpLocks/>
          </p:cNvCxnSpPr>
          <p:nvPr/>
        </p:nvCxnSpPr>
        <p:spPr>
          <a:xfrm>
            <a:off x="5316019" y="4222416"/>
            <a:ext cx="0" cy="178264"/>
          </a:xfrm>
          <a:prstGeom prst="line">
            <a:avLst/>
          </a:prstGeom>
          <a:ln w="19050">
            <a:solidFill>
              <a:srgbClr val="1E76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358096-A4E5-4D25-9DD7-4A637DFB3405}"/>
                  </a:ext>
                </a:extLst>
              </p:cNvPr>
              <p:cNvSpPr txBox="1"/>
              <p:nvPr/>
            </p:nvSpPr>
            <p:spPr>
              <a:xfrm>
                <a:off x="4225300" y="4257646"/>
                <a:ext cx="663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671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671B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671B0"/>
                              </a:solidFill>
                              <a:latin typeface="Cambria Math" panose="02040503050406030204" pitchFamily="18" charset="0"/>
                            </a:rPr>
                            <m:t>𝑅𝐻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1671B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358096-A4E5-4D25-9DD7-4A637DFB3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300" y="4257646"/>
                <a:ext cx="663579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2950BD-28D2-4955-A1ED-4BF5135A83BE}"/>
              </a:ext>
            </a:extLst>
          </p:cNvPr>
          <p:cNvCxnSpPr>
            <a:cxnSpLocks/>
          </p:cNvCxnSpPr>
          <p:nvPr/>
        </p:nvCxnSpPr>
        <p:spPr>
          <a:xfrm>
            <a:off x="4625454" y="4222415"/>
            <a:ext cx="0" cy="178264"/>
          </a:xfrm>
          <a:prstGeom prst="line">
            <a:avLst/>
          </a:prstGeom>
          <a:ln w="19050">
            <a:solidFill>
              <a:srgbClr val="1E76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135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66.2167"/>
  <p:tag name="LATEXADDIN" val="\documentclass{article}&#10;\usepackage{amsmath}&#10;\usepackage{xcolor}&#10;\pagestyle{empty}&#10;\begin{document}&#10;\color{violet}&#10;$t= 0$&#10;&#10;&#10;\end{document}"/>
  <p:tag name="IGUANATEXSIZE" val="20"/>
  <p:tag name="IGUANATEXCURSOR" val="118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618.6727"/>
  <p:tag name="LATEXADDIN" val="\documentclass{article}&#10;\usepackage{amsmath}&#10;\usepackage{xcolor}&#10;\pagestyle{empty}&#10;\begin{document}&#10;\color{red}&#10;$t\simeq 0.9$ Gyr&#10;&#10;&#10;\end{document}"/>
  <p:tag name="IGUANATEXSIZE" val="20"/>
  <p:tag name="IGUANATEXCURSOR" val="129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.7308"/>
  <p:tag name="ORIGINALWIDTH" val="337.4578"/>
  <p:tag name="LATEXADDIN" val="\documentclass{article}&#10;\usepackage{amsmath}&#10;\pagestyle{empty}&#10;\begin{document}&#10;&#10;$-\frac{\mathrm{d}\ln J}{\mathrm{d}\ln t}$&#10;&#10;&#10;\end{document}"/>
  <p:tag name="IGUANATEXSIZE" val="20"/>
  <p:tag name="IGUANATEXCURSOR" val="123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668.9164"/>
  <p:tag name="LATEXADDIN" val="\documentclass{article}&#10;\usepackage{amsmath}&#10;\pagestyle{empty}&#10;\begin{document}&#10;&#10;\[&#10;J \equiv \int \rho^2 \mathrm dV&#10;\]&#10;&#10;&#10;\end{document}"/>
  <p:tag name="IGUANATEXSIZE" val="20"/>
  <p:tag name="IGUANATEXCURSOR" val="113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20.4349"/>
  <p:tag name="LATEXADDIN" val="\documentclass{article}&#10;\usepackage{amsmath}&#10;\pagestyle{empty}&#10;\begin{document}&#10;&#10;$J(\text{orbit},t)$&#10;&#10;&#10;\end{document}"/>
  <p:tag name="IGUANATEXSIZE" val="20"/>
  <p:tag name="IGUANATEXCURSOR" val="99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62.355"/>
  <p:tag name="LATEXADDIN" val="\documentclass{article}&#10;\usepackage{amsmath}&#10;\pagestyle{empty}&#10;\begin{document}&#10;&#10;time (orbital periods)&#10;&#10;&#10;\end{document}"/>
  <p:tag name="IGUANATEXSIZE" val="20"/>
  <p:tag name="IGUANATEXCURSOR" val="103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097.863"/>
  <p:tag name="LATEXADDIN" val="\documentclass{article}&#10;\usepackage{amsmath}&#10;\pagestyle{empty}&#10;\begin{document}&#10;&#10;$\mathrm{d}F/\mathrm{d}\Omega$ (normalized)&#10;&#10;&#10;\end{document}"/>
  <p:tag name="IGUANATEXSIZE" val="20"/>
  <p:tag name="IGUANATEXCURSOR" val="124"/>
  <p:tag name="TRANSPARENCY" val="True"/>
  <p:tag name="FILENAME" val=""/>
  <p:tag name="LATEXENGINEID" val="0"/>
  <p:tag name="TEMPFOLDER" val="E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Widescreen</PresentationFormat>
  <Paragraphs>150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 Math</vt:lpstr>
      <vt:lpstr>Office Theme</vt:lpstr>
      <vt:lpstr>The gamma-ray signature of an early matter-dominated era</vt:lpstr>
      <vt:lpstr>An early matter-dominated era (EMDE)</vt:lpstr>
      <vt:lpstr>EMDE and thermal dark matter</vt:lpstr>
      <vt:lpstr>EMDE and density fluctuations</vt:lpstr>
      <vt:lpstr>Microhalos</vt:lpstr>
      <vt:lpstr>Simulating tidal stripping</vt:lpstr>
      <vt:lpstr>Microhalo annihilation rate</vt:lpstr>
      <vt:lpstr>Modeling J(orbit)</vt:lpstr>
      <vt:lpstr>Emission profile</vt:lpstr>
      <vt:lpstr>Constraining EMDEs</vt:lpstr>
      <vt:lpstr>Distinguishing between scenarios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2020-02-08T15:54:21Z</dcterms:created>
  <dcterms:modified xsi:type="dcterms:W3CDTF">2020-02-08T15:54:55Z</dcterms:modified>
</cp:coreProperties>
</file>